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9"/>
  </p:notesMasterIdLst>
  <p:handoutMasterIdLst>
    <p:handoutMasterId r:id="rId20"/>
  </p:handoutMasterIdLst>
  <p:sldIdLst>
    <p:sldId id="257" r:id="rId2"/>
    <p:sldId id="359" r:id="rId3"/>
    <p:sldId id="373" r:id="rId4"/>
    <p:sldId id="350" r:id="rId5"/>
    <p:sldId id="366" r:id="rId6"/>
    <p:sldId id="374" r:id="rId7"/>
    <p:sldId id="369" r:id="rId8"/>
    <p:sldId id="377" r:id="rId9"/>
    <p:sldId id="378" r:id="rId10"/>
    <p:sldId id="379" r:id="rId11"/>
    <p:sldId id="351" r:id="rId12"/>
    <p:sldId id="363" r:id="rId13"/>
    <p:sldId id="356" r:id="rId14"/>
    <p:sldId id="354" r:id="rId15"/>
    <p:sldId id="357" r:id="rId16"/>
    <p:sldId id="345" r:id="rId17"/>
    <p:sldId id="344" r:id="rId18"/>
  </p:sldIdLst>
  <p:sldSz cx="9144000" cy="6858000" type="screen4x3"/>
  <p:notesSz cx="6858000" cy="9144000"/>
  <p:defaultTextStyle>
    <a:defPPr>
      <a:defRPr lang="en-GB"/>
    </a:defPPr>
    <a:lvl1pPr algn="ctr" rtl="0" fontAlgn="base">
      <a:lnSpc>
        <a:spcPct val="90000"/>
      </a:lnSpc>
      <a:spcBef>
        <a:spcPct val="20000"/>
      </a:spcBef>
      <a:spcAft>
        <a:spcPct val="0"/>
      </a:spcAft>
      <a:buChar char="•"/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ctr" rtl="0" fontAlgn="base">
      <a:lnSpc>
        <a:spcPct val="90000"/>
      </a:lnSpc>
      <a:spcBef>
        <a:spcPct val="20000"/>
      </a:spcBef>
      <a:spcAft>
        <a:spcPct val="0"/>
      </a:spcAft>
      <a:buChar char="•"/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ctr" rtl="0" fontAlgn="base">
      <a:lnSpc>
        <a:spcPct val="90000"/>
      </a:lnSpc>
      <a:spcBef>
        <a:spcPct val="20000"/>
      </a:spcBef>
      <a:spcAft>
        <a:spcPct val="0"/>
      </a:spcAft>
      <a:buChar char="•"/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ctr" rtl="0" fontAlgn="base">
      <a:lnSpc>
        <a:spcPct val="90000"/>
      </a:lnSpc>
      <a:spcBef>
        <a:spcPct val="20000"/>
      </a:spcBef>
      <a:spcAft>
        <a:spcPct val="0"/>
      </a:spcAft>
      <a:buChar char="•"/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ctr" rtl="0" fontAlgn="base">
      <a:lnSpc>
        <a:spcPct val="90000"/>
      </a:lnSpc>
      <a:spcBef>
        <a:spcPct val="20000"/>
      </a:spcBef>
      <a:spcAft>
        <a:spcPct val="0"/>
      </a:spcAft>
      <a:buChar char="•"/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an Han Yao" initials="HY Tan" lastIdx="19" clrIdx="0"/>
  <p:cmAuthor id="1" name="tan_han_yao" initials="HYao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  <a:srgbClr val="66FF99"/>
    <a:srgbClr val="FF7C80"/>
    <a:srgbClr val="FF6600"/>
    <a:srgbClr val="E7F3F4"/>
    <a:srgbClr val="BBE0E3"/>
    <a:srgbClr val="F3F9FA"/>
    <a:srgbClr val="FF3300"/>
    <a:srgbClr val="CC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88" autoAdjust="0"/>
    <p:restoredTop sz="87148" autoAdjust="0"/>
  </p:normalViewPr>
  <p:slideViewPr>
    <p:cSldViewPr>
      <p:cViewPr>
        <p:scale>
          <a:sx n="63" d="100"/>
          <a:sy n="63" d="100"/>
        </p:scale>
        <p:origin x="-51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544" y="-84"/>
      </p:cViewPr>
      <p:guideLst>
        <p:guide orient="horz" pos="2880"/>
        <p:guide pos="2160"/>
      </p:guideLst>
    </p:cSldViewPr>
  </p:notesViewPr>
  <p:gridSpacing cx="39327138" cy="393271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5697EA8-1CFC-45DE-A9C4-65260AE1AEFB}" type="datetimeFigureOut">
              <a:rPr lang="en-US"/>
              <a:pPr/>
              <a:t>5/12/2010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B8C0211-8F3B-4619-AEE4-83C6DFE99D9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FontTx/>
              <a:buNone/>
              <a:defRPr sz="1200"/>
            </a:lvl1pPr>
          </a:lstStyle>
          <a:p>
            <a:fld id="{7E2FC73A-6839-4912-B4A3-6DC6BE9B7B6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944003-C169-4027-A1CE-19141C4E850D}" type="slidenum">
              <a:rPr lang="en-US"/>
              <a:pPr/>
              <a:t>1</a:t>
            </a:fld>
            <a:endParaRPr lang="en-US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Shift</a:t>
            </a:r>
            <a:r>
              <a:rPr lang="en-US" sz="1200" baseline="0" dirty="0" smtClean="0"/>
              <a:t> position of water molecule</a:t>
            </a:r>
            <a:endParaRPr lang="en-US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2FC73A-6839-4912-B4A3-6DC6BE9B7B6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3FFEC0-FD75-4ACB-9F51-9E52BBF498DB}" type="slidenum">
              <a:rPr lang="en-US"/>
              <a:pPr/>
              <a:t>13</a:t>
            </a:fld>
            <a:endParaRPr lang="en-US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 eaLnBrk="1" hangingPunct="1">
              <a:buNone/>
            </a:pPr>
            <a:endParaRPr lang="en-US" b="0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23E7CA-7634-43C8-A8D0-BE60DE8D9C24}" type="slidenum">
              <a:rPr lang="en-US"/>
              <a:pPr/>
              <a:t>14</a:t>
            </a:fld>
            <a:endParaRPr 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 eaLnBrk="1" hangingPunct="1">
              <a:buNone/>
            </a:pPr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9D84B2-8978-49B9-B04D-F8B489743A3E}" type="slidenum">
              <a:rPr lang="en-US"/>
              <a:pPr/>
              <a:t>15</a:t>
            </a:fld>
            <a:endParaRPr lang="en-US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marR="0" indent="-22860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SG" sz="1200" dirty="0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AA32EF-24BE-49BB-8357-53FA5347343F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AD7A07-DA9C-40B7-9CA0-60D24E1A9DB8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2FC73A-6839-4912-B4A3-6DC6BE9B7B6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Facilitators</a:t>
            </a:r>
            <a:r>
              <a:rPr lang="en-US" baseline="0" dirty="0" smtClean="0"/>
              <a:t> to elaborate on the note in the diagram.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2FC73A-6839-4912-B4A3-6DC6BE9B7B6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EEED19-FEDF-4D81-8FF2-FF2BDFED58F3}" type="slidenum">
              <a:rPr lang="en-US"/>
              <a:pPr/>
              <a:t>4</a:t>
            </a:fld>
            <a:endParaRPr 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6122065-08FD-47D6-95BC-9E6637BB23A3}" type="slidenum">
              <a:rPr lang="en-US"/>
              <a:pPr/>
              <a:t>6</a:t>
            </a:fld>
            <a:endParaRPr 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 eaLnBrk="1" hangingPunct="1">
              <a:buNone/>
            </a:pPr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2FC73A-6839-4912-B4A3-6DC6BE9B7B6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Facilitator can emphasize: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en-US" dirty="0" smtClean="0"/>
              <a:t>Because the </a:t>
            </a:r>
            <a:r>
              <a:rPr lang="en-US" dirty="0" err="1" smtClean="0"/>
              <a:t>electronegativity</a:t>
            </a:r>
            <a:r>
              <a:rPr lang="en-US" dirty="0" smtClean="0"/>
              <a:t> values are fixed (i.e. the difference in strengths of the two different nuclei is always the same), the charges </a:t>
            </a:r>
            <a:r>
              <a:rPr lang="en-US" dirty="0" err="1" smtClean="0"/>
              <a:t>arised</a:t>
            </a:r>
            <a:r>
              <a:rPr lang="en-US" dirty="0" smtClean="0"/>
              <a:t> from a polar bond is permanent.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en-US" dirty="0" smtClean="0"/>
              <a:t>Ionic compounds are not molecules and the charges are on ions.</a:t>
            </a:r>
            <a:endParaRPr lang="en-GB" dirty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E91F843-E552-40FD-9424-7A118FBF7E8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FAFE59A-071D-4260-94B7-606B5992774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>
              <a:buNone/>
            </a:pPr>
            <a:endParaRPr lang="en-SG" baseline="0" dirty="0" smtClean="0">
              <a:latin typeface="Arial" pitchFamily="34" charset="0"/>
            </a:endParaRP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C050F73-ABE3-4692-9467-93EF206662F6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lin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209800"/>
            <a:ext cx="8709025" cy="1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 descr="lin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4419600"/>
            <a:ext cx="8709025" cy="1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" descr="RP Logo 351x107x25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43150" y="393700"/>
            <a:ext cx="4459288" cy="135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429000"/>
            <a:ext cx="7772400" cy="1085850"/>
          </a:xfrm>
        </p:spPr>
        <p:txBody>
          <a:bodyPr anchor="ctr"/>
          <a:lstStyle>
            <a:lvl1pPr>
              <a:defRPr sz="4000">
                <a:solidFill>
                  <a:srgbClr val="008000"/>
                </a:solidFill>
              </a:defRPr>
            </a:lvl1pPr>
          </a:lstStyle>
          <a:p>
            <a:r>
              <a:rPr lang="en-US" dirty="0"/>
              <a:t>A101 Basic Sciences I</a:t>
            </a:r>
            <a:br>
              <a:rPr lang="en-US" dirty="0"/>
            </a:br>
            <a:r>
              <a:rPr lang="en-US" dirty="0"/>
              <a:t>Problem 4: Pressure And Speed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6th Presentation</a:t>
            </a:r>
            <a:endParaRPr lang="en-GB" dirty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400" i="1"/>
            </a:lvl1pPr>
          </a:lstStyle>
          <a:p>
            <a:r>
              <a:rPr lang="en-GB" dirty="0"/>
              <a:t>Click to edit Master subtitle style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buFontTx/>
              <a:buNone/>
              <a:defRPr sz="1400"/>
            </a:lvl1pPr>
          </a:lstStyle>
          <a:p>
            <a:endParaRPr lang="en-SG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 anchor="t"/>
          <a:lstStyle>
            <a:lvl1pPr algn="ctr">
              <a:defRPr/>
            </a:lvl1pPr>
          </a:lstStyle>
          <a:p>
            <a:endParaRPr lang="en-SG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 anchor="t" anchorCtr="0"/>
          <a:lstStyle>
            <a:lvl1pPr>
              <a:defRPr/>
            </a:lvl1pPr>
          </a:lstStyle>
          <a:p>
            <a:fld id="{262B66C2-9825-40CE-B90A-42842872BEB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9BA1BD-3D7B-48C9-B3D0-C1F80D54E04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4175" y="152400"/>
            <a:ext cx="2141538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9563" y="152400"/>
            <a:ext cx="6272212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343146-3A04-43D7-B697-CC6942FE06F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DD415D-CD47-4913-A6C5-604FC413BFF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EBD428-0FDA-4F5A-843B-6CF48F417F1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B94C3B-DD52-4A02-B230-C9939887A77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75C178-4827-4AD6-925E-F91A437A649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CE944E-AFA5-4126-B4EF-B1CDEA7CB1BC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696449-FFD5-4E06-8192-F0E155129BE1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93FFFA-7165-4CC8-932E-20201ECFFCE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SG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SG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D220AF-D5EA-4AA3-BB0C-AC75F57F7816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 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buFontTx/>
              <a:buNone/>
              <a:defRPr sz="1400"/>
            </a:lvl1pPr>
          </a:lstStyle>
          <a:p>
            <a:endParaRPr lang="en-SG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9885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FontTx/>
              <a:buNone/>
              <a:defRPr sz="1400"/>
            </a:lvl1pPr>
          </a:lstStyle>
          <a:p>
            <a:fld id="{AA6D230F-3DF9-4DE7-A582-FF74968EDD13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47110" name="Rectangle 6"/>
          <p:cNvSpPr>
            <a:spLocks noChangeArrowheads="1"/>
          </p:cNvSpPr>
          <p:nvPr/>
        </p:nvSpPr>
        <p:spPr bwMode="auto">
          <a:xfrm>
            <a:off x="182563" y="1295400"/>
            <a:ext cx="8775700" cy="55563"/>
          </a:xfrm>
          <a:prstGeom prst="rect">
            <a:avLst/>
          </a:prstGeom>
          <a:solidFill>
            <a:srgbClr val="008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SG"/>
          </a:p>
        </p:txBody>
      </p:sp>
      <p:pic>
        <p:nvPicPr>
          <p:cNvPr id="1031" name="Picture 7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038600" y="6540500"/>
            <a:ext cx="941388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86" r:id="rId2"/>
    <p:sldLayoutId id="2147484287" r:id="rId3"/>
    <p:sldLayoutId id="2147484288" r:id="rId4"/>
    <p:sldLayoutId id="2147484289" r:id="rId5"/>
    <p:sldLayoutId id="2147484290" r:id="rId6"/>
    <p:sldLayoutId id="2147484291" r:id="rId7"/>
    <p:sldLayoutId id="2147484292" r:id="rId8"/>
    <p:sldLayoutId id="2147484293" r:id="rId9"/>
    <p:sldLayoutId id="2147484294" r:id="rId10"/>
    <p:sldLayoutId id="21474842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p.s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93738" y="3082925"/>
            <a:ext cx="7772400" cy="1470025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GB" sz="3600" smtClean="0"/>
              <a:t>A101 Science</a:t>
            </a:r>
            <a:r>
              <a:rPr lang="en-US" sz="3600" smtClean="0"/>
              <a:t/>
            </a:r>
            <a:br>
              <a:rPr lang="en-US" sz="3600" smtClean="0"/>
            </a:br>
            <a:r>
              <a:rPr lang="en-US" sz="1200" smtClean="0"/>
              <a:t/>
            </a:r>
            <a:br>
              <a:rPr lang="en-US" sz="1200" smtClean="0"/>
            </a:br>
            <a:r>
              <a:rPr lang="en-GB" sz="3200" b="0" smtClean="0"/>
              <a:t>Problem 05: Marvellous Molecule</a:t>
            </a:r>
            <a:br>
              <a:rPr lang="en-GB" sz="3200" b="0" smtClean="0"/>
            </a:br>
            <a:r>
              <a:rPr lang="en-GB" sz="3200" b="0" smtClean="0"/>
              <a:t/>
            </a:r>
            <a:br>
              <a:rPr lang="en-GB" sz="3200" b="0" smtClean="0"/>
            </a:br>
            <a:r>
              <a:rPr lang="en-GB" sz="3200" b="0" smtClean="0"/>
              <a:t> </a:t>
            </a:r>
            <a:r>
              <a:rPr lang="en-US" sz="2800" b="0" smtClean="0"/>
              <a:t>6</a:t>
            </a:r>
            <a:r>
              <a:rPr lang="en-US" sz="2800" b="0" baseline="30000" smtClean="0"/>
              <a:t>th</a:t>
            </a:r>
            <a:r>
              <a:rPr lang="en-US" sz="2800" b="0" smtClean="0"/>
              <a:t> Presentation</a:t>
            </a:r>
            <a:endParaRPr lang="en-GB" sz="2800" b="0" smtClean="0"/>
          </a:p>
        </p:txBody>
      </p:sp>
      <p:pic>
        <p:nvPicPr>
          <p:cNvPr id="3075" name="Picture 4" descr="logo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51275" y="6381750"/>
            <a:ext cx="143986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3924300" y="6237288"/>
            <a:ext cx="1371600" cy="244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 eaLnBrk="0" hangingPunct="0">
              <a:lnSpc>
                <a:spcPct val="100000"/>
              </a:lnSpc>
              <a:spcBef>
                <a:spcPct val="50000"/>
              </a:spcBef>
              <a:buFontTx/>
              <a:buNone/>
              <a:defRPr/>
            </a:pPr>
            <a:r>
              <a:rPr lang="en-US" sz="1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Copyright © </a:t>
            </a:r>
            <a:r>
              <a:rPr lang="en-US" sz="1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2010</a:t>
            </a:r>
            <a:endParaRPr lang="en-US" sz="1000" b="1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latin typeface="Arial" charset="0"/>
                <a:cs typeface="Arial" charset="0"/>
              </a:rPr>
              <a:t>Hydrogen Bonding</a:t>
            </a:r>
            <a:endParaRPr lang="en-GB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304800" y="14478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400" kern="0" dirty="0" smtClean="0">
                <a:latin typeface="Arial" pitchFamily="34" charset="0"/>
                <a:cs typeface="Arial" pitchFamily="34" charset="0"/>
              </a:rPr>
              <a:t>Hydrogen </a:t>
            </a:r>
            <a:r>
              <a:rPr lang="en-US" sz="2400" kern="0" dirty="0">
                <a:latin typeface="Arial" pitchFamily="34" charset="0"/>
                <a:cs typeface="Arial" pitchFamily="34" charset="0"/>
              </a:rPr>
              <a:t>bonding is a special type of polar – polar interaction between polar molecules. </a:t>
            </a:r>
            <a:endParaRPr lang="en-US" sz="2400" kern="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l" eaLnBrk="0" hangingPunct="0">
              <a:spcBef>
                <a:spcPct val="20000"/>
              </a:spcBef>
              <a:buFontTx/>
              <a:buChar char="•"/>
              <a:defRPr/>
            </a:pPr>
            <a:endParaRPr lang="en-US" sz="2400" kern="0" dirty="0">
              <a:latin typeface="Arial" pitchFamily="34" charset="0"/>
              <a:cs typeface="Arial" pitchFamily="34" charset="0"/>
            </a:endParaRPr>
          </a:p>
          <a:p>
            <a:pPr marL="342900" indent="-342900" algn="l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SG" sz="2400" dirty="0">
                <a:latin typeface="Arial" pitchFamily="34" charset="0"/>
                <a:cs typeface="Arial" pitchFamily="34" charset="0"/>
              </a:rPr>
              <a:t>It is stronger than other types of polar interactions. </a:t>
            </a:r>
            <a:endParaRPr lang="en-SG" sz="24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l" eaLnBrk="0" hangingPunct="0">
              <a:spcBef>
                <a:spcPct val="20000"/>
              </a:spcBef>
              <a:buFontTx/>
              <a:buChar char="•"/>
              <a:defRPr/>
            </a:pPr>
            <a:endParaRPr lang="en-SG" sz="2400" dirty="0">
              <a:latin typeface="Arial" pitchFamily="34" charset="0"/>
              <a:cs typeface="Arial" pitchFamily="34" charset="0"/>
            </a:endParaRPr>
          </a:p>
          <a:p>
            <a:pPr marL="342900" indent="-342900" algn="l" eaLnBrk="0" hangingPunct="0">
              <a:defRPr/>
            </a:pPr>
            <a:r>
              <a:rPr lang="en-SG" sz="2400" dirty="0" smtClean="0"/>
              <a:t>It occurs between molecules when one molecule has a H-F, H-N or H-O bond, and the other has a polar bond involving F, N or O. </a:t>
            </a:r>
            <a:endParaRPr lang="en-GB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pSp>
        <p:nvGrpSpPr>
          <p:cNvPr id="17409" name="Group 1"/>
          <p:cNvGrpSpPr>
            <a:grpSpLocks noChangeAspect="1"/>
          </p:cNvGrpSpPr>
          <p:nvPr/>
        </p:nvGrpSpPr>
        <p:grpSpPr bwMode="auto">
          <a:xfrm>
            <a:off x="2895600" y="4114800"/>
            <a:ext cx="2743200" cy="2270388"/>
            <a:chOff x="3780" y="72"/>
            <a:chExt cx="3075" cy="2546"/>
          </a:xfrm>
        </p:grpSpPr>
        <p:sp>
          <p:nvSpPr>
            <p:cNvPr id="17415" name="AutoShape 7"/>
            <p:cNvSpPr>
              <a:spLocks noChangeAspect="1" noChangeArrowheads="1" noTextEdit="1"/>
            </p:cNvSpPr>
            <p:nvPr/>
          </p:nvSpPr>
          <p:spPr bwMode="auto">
            <a:xfrm>
              <a:off x="3780" y="72"/>
              <a:ext cx="3075" cy="2546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pic>
          <p:nvPicPr>
            <p:cNvPr id="17414" name="Picture 6"/>
            <p:cNvPicPr>
              <a:picLocks noChangeAspect="1" noChangeArrowheads="1"/>
            </p:cNvPicPr>
            <p:nvPr/>
          </p:nvPicPr>
          <p:blipFill>
            <a:blip r:embed="rId2" cstate="print"/>
            <a:srcRect l="63962" r="14935" b="58430"/>
            <a:stretch>
              <a:fillRect/>
            </a:stretch>
          </p:blipFill>
          <p:spPr bwMode="auto">
            <a:xfrm>
              <a:off x="5940" y="498"/>
              <a:ext cx="915" cy="1005"/>
            </a:xfrm>
            <a:prstGeom prst="rect">
              <a:avLst/>
            </a:prstGeom>
            <a:noFill/>
          </p:spPr>
        </p:pic>
        <p:pic>
          <p:nvPicPr>
            <p:cNvPr id="17413" name="Picture 5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780" y="584"/>
              <a:ext cx="2265" cy="2034"/>
            </a:xfrm>
            <a:prstGeom prst="rect">
              <a:avLst/>
            </a:prstGeom>
            <a:noFill/>
          </p:spPr>
        </p:pic>
        <p:sp>
          <p:nvSpPr>
            <p:cNvPr id="17412" name="AutoShape 4"/>
            <p:cNvSpPr>
              <a:spLocks noChangeShapeType="1"/>
            </p:cNvSpPr>
            <p:nvPr/>
          </p:nvSpPr>
          <p:spPr bwMode="auto">
            <a:xfrm flipV="1">
              <a:off x="5438" y="978"/>
              <a:ext cx="576" cy="71"/>
            </a:xfrm>
            <a:prstGeom prst="straightConnector1">
              <a:avLst/>
            </a:prstGeom>
            <a:noFill/>
            <a:ln w="38100">
              <a:solidFill>
                <a:srgbClr val="C0504D"/>
              </a:solidFill>
              <a:prstDash val="sysDot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411" name="Text Box 3"/>
            <p:cNvSpPr txBox="1">
              <a:spLocks noChangeArrowheads="1"/>
            </p:cNvSpPr>
            <p:nvPr/>
          </p:nvSpPr>
          <p:spPr bwMode="auto">
            <a:xfrm>
              <a:off x="4980" y="72"/>
              <a:ext cx="1440" cy="71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Hydrogen bonding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10" name="AutoShape 2"/>
            <p:cNvSpPr>
              <a:spLocks noChangeShapeType="1"/>
            </p:cNvSpPr>
            <p:nvPr/>
          </p:nvSpPr>
          <p:spPr bwMode="auto">
            <a:xfrm>
              <a:off x="5565" y="726"/>
              <a:ext cx="144" cy="28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4"/>
          <p:cNvGrpSpPr>
            <a:grpSpLocks/>
          </p:cNvGrpSpPr>
          <p:nvPr/>
        </p:nvGrpSpPr>
        <p:grpSpPr bwMode="auto">
          <a:xfrm rot="305903">
            <a:off x="3352800" y="2324100"/>
            <a:ext cx="1762125" cy="1714500"/>
            <a:chOff x="4416" y="1824"/>
            <a:chExt cx="1110" cy="1080"/>
          </a:xfrm>
        </p:grpSpPr>
        <p:pic>
          <p:nvPicPr>
            <p:cNvPr id="7183" name="Picture 20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-5400000">
              <a:off x="4431" y="1809"/>
              <a:ext cx="1080" cy="1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184" name="Text Box 21"/>
            <p:cNvSpPr txBox="1">
              <a:spLocks noChangeArrowheads="1"/>
            </p:cNvSpPr>
            <p:nvPr/>
          </p:nvSpPr>
          <p:spPr bwMode="auto">
            <a:xfrm>
              <a:off x="4747" y="2309"/>
              <a:ext cx="288" cy="3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2800" b="1"/>
                <a:t>O</a:t>
              </a:r>
            </a:p>
          </p:txBody>
        </p:sp>
        <p:sp>
          <p:nvSpPr>
            <p:cNvPr id="7185" name="Text Box 22"/>
            <p:cNvSpPr txBox="1">
              <a:spLocks noChangeArrowheads="1"/>
            </p:cNvSpPr>
            <p:nvPr/>
          </p:nvSpPr>
          <p:spPr bwMode="auto">
            <a:xfrm>
              <a:off x="4704" y="1833"/>
              <a:ext cx="288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2000" b="1"/>
                <a:t>H</a:t>
              </a:r>
            </a:p>
          </p:txBody>
        </p:sp>
        <p:sp>
          <p:nvSpPr>
            <p:cNvPr id="7186" name="Text Box 23"/>
            <p:cNvSpPr txBox="1">
              <a:spLocks noChangeArrowheads="1"/>
            </p:cNvSpPr>
            <p:nvPr/>
          </p:nvSpPr>
          <p:spPr bwMode="auto">
            <a:xfrm>
              <a:off x="5232" y="2361"/>
              <a:ext cx="288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2000" b="1"/>
                <a:t>H</a:t>
              </a:r>
            </a:p>
          </p:txBody>
        </p:sp>
      </p:grp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463550" y="152400"/>
            <a:ext cx="8566150" cy="1066800"/>
          </a:xfrm>
        </p:spPr>
        <p:txBody>
          <a:bodyPr/>
          <a:lstStyle/>
          <a:p>
            <a:pPr algn="l" eaLnBrk="1" hangingPunct="1"/>
            <a:r>
              <a:rPr lang="en-SG" sz="3200" dirty="0" smtClean="0"/>
              <a:t>Unequal sharing of bonding electrons within a water molecule</a:t>
            </a: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99686" name="Text Box 6"/>
          <p:cNvSpPr txBox="1">
            <a:spLocks noChangeArrowheads="1"/>
          </p:cNvSpPr>
          <p:nvPr/>
        </p:nvSpPr>
        <p:spPr bwMode="auto">
          <a:xfrm>
            <a:off x="2286000" y="1295400"/>
            <a:ext cx="419100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None/>
            </a:pPr>
            <a:r>
              <a:rPr lang="en-US" sz="2400" b="1"/>
              <a:t>The water molecule</a:t>
            </a:r>
            <a:r>
              <a:rPr lang="en-US" b="1"/>
              <a:t>, </a:t>
            </a:r>
            <a:r>
              <a:rPr lang="en-US" sz="3200" b="1">
                <a:solidFill>
                  <a:srgbClr val="0066FF"/>
                </a:solidFill>
              </a:rPr>
              <a:t>H</a:t>
            </a:r>
            <a:r>
              <a:rPr lang="en-US" sz="3200" b="1" baseline="-25000">
                <a:solidFill>
                  <a:srgbClr val="0066FF"/>
                </a:solidFill>
              </a:rPr>
              <a:t>2</a:t>
            </a:r>
            <a:r>
              <a:rPr lang="en-US" sz="3200" b="1">
                <a:solidFill>
                  <a:srgbClr val="0066FF"/>
                </a:solidFill>
              </a:rPr>
              <a:t>O</a:t>
            </a:r>
            <a:r>
              <a:rPr lang="en-US" sz="3200">
                <a:solidFill>
                  <a:srgbClr val="0066FF"/>
                </a:solidFill>
              </a:rPr>
              <a:t> </a:t>
            </a:r>
          </a:p>
        </p:txBody>
      </p:sp>
      <p:sp>
        <p:nvSpPr>
          <p:cNvPr id="199696" name="Text Box 16"/>
          <p:cNvSpPr txBox="1">
            <a:spLocks noChangeArrowheads="1"/>
          </p:cNvSpPr>
          <p:nvPr/>
        </p:nvSpPr>
        <p:spPr bwMode="auto">
          <a:xfrm>
            <a:off x="1638300" y="3351212"/>
            <a:ext cx="2057400" cy="313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buFontTx/>
              <a:buNone/>
            </a:pPr>
            <a:r>
              <a:rPr lang="en-US" sz="1600" b="1" dirty="0" smtClean="0"/>
              <a:t>Partial negative</a:t>
            </a:r>
            <a:endParaRPr lang="en-US" sz="1600" b="1" dirty="0"/>
          </a:p>
        </p:txBody>
      </p:sp>
      <p:sp>
        <p:nvSpPr>
          <p:cNvPr id="199694" name="Text Box 14"/>
          <p:cNvSpPr txBox="1">
            <a:spLocks noChangeArrowheads="1"/>
          </p:cNvSpPr>
          <p:nvPr/>
        </p:nvSpPr>
        <p:spPr bwMode="auto">
          <a:xfrm>
            <a:off x="3848100" y="1865312"/>
            <a:ext cx="2209800" cy="313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None/>
            </a:pPr>
            <a:r>
              <a:rPr lang="en-US" sz="1600" b="1" dirty="0" smtClean="0"/>
              <a:t>Partial positive</a:t>
            </a:r>
            <a:endParaRPr lang="en-US" sz="1600" b="1" dirty="0"/>
          </a:p>
        </p:txBody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076700"/>
            <a:ext cx="8229600" cy="2362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ja-JP" sz="2200" dirty="0" smtClean="0">
                <a:ea typeface="ＭＳ Ｐゴシック" pitchFamily="34" charset="-128"/>
              </a:rPr>
              <a:t>The oxygen nucleus has a </a:t>
            </a:r>
            <a:r>
              <a:rPr lang="en-US" altLang="ja-JP" sz="2200" dirty="0" smtClean="0">
                <a:solidFill>
                  <a:srgbClr val="FF0000"/>
                </a:solidFill>
                <a:ea typeface="ＭＳ Ｐゴシック" pitchFamily="34" charset="-128"/>
              </a:rPr>
              <a:t>higher </a:t>
            </a:r>
            <a:r>
              <a:rPr lang="en-US" altLang="ja-JP" sz="2200" dirty="0" err="1" smtClean="0">
                <a:solidFill>
                  <a:srgbClr val="FF0000"/>
                </a:solidFill>
                <a:ea typeface="ＭＳ Ｐゴシック" pitchFamily="34" charset="-128"/>
              </a:rPr>
              <a:t>electronegativity</a:t>
            </a:r>
            <a:r>
              <a:rPr lang="en-US" altLang="ja-JP" sz="2200" dirty="0" smtClean="0">
                <a:solidFill>
                  <a:srgbClr val="FF0000"/>
                </a:solidFill>
                <a:ea typeface="ＭＳ Ｐゴシック" pitchFamily="34" charset="-128"/>
              </a:rPr>
              <a:t> </a:t>
            </a:r>
            <a:r>
              <a:rPr lang="en-US" altLang="ja-JP" sz="2200" dirty="0" smtClean="0">
                <a:ea typeface="ＭＳ Ｐゴシック" pitchFamily="34" charset="-128"/>
              </a:rPr>
              <a:t>than</a:t>
            </a:r>
            <a:r>
              <a:rPr lang="en-US" altLang="ja-JP" sz="2200" dirty="0" smtClean="0">
                <a:solidFill>
                  <a:srgbClr val="FF0000"/>
                </a:solidFill>
                <a:ea typeface="ＭＳ Ｐゴシック" pitchFamily="34" charset="-128"/>
              </a:rPr>
              <a:t> </a:t>
            </a:r>
            <a:r>
              <a:rPr lang="en-US" altLang="ja-JP" sz="2200" dirty="0" smtClean="0">
                <a:ea typeface="ＭＳ Ｐゴシック" pitchFamily="34" charset="-128"/>
              </a:rPr>
              <a:t>the hydrogen nuclei. Hence the </a:t>
            </a:r>
            <a:r>
              <a:rPr lang="en-US" altLang="ja-JP" sz="2200" i="1" dirty="0" smtClean="0">
                <a:ea typeface="ＭＳ Ｐゴシック" pitchFamily="34" charset="-128"/>
              </a:rPr>
              <a:t>shared</a:t>
            </a:r>
            <a:r>
              <a:rPr lang="en-US" altLang="ja-JP" sz="2200" dirty="0" smtClean="0">
                <a:ea typeface="ＭＳ Ｐゴシック" pitchFamily="34" charset="-128"/>
              </a:rPr>
              <a:t> pairs of electrons are generally found to be closer to the oxygen nucleus, causing the O-H bond to be polar.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ja-JP" sz="2200" dirty="0" smtClean="0">
                <a:ea typeface="ＭＳ Ｐゴシック" pitchFamily="34" charset="-128"/>
              </a:rPr>
              <a:t>The electron cloud tends to gather around the O atom, resulting in a </a:t>
            </a:r>
            <a:r>
              <a:rPr lang="en-US" altLang="ja-JP" sz="2200" dirty="0" err="1" smtClean="0">
                <a:ea typeface="ＭＳ Ｐゴシック" pitchFamily="34" charset="-128"/>
              </a:rPr>
              <a:t>permenant</a:t>
            </a:r>
            <a:r>
              <a:rPr lang="en-US" altLang="ja-JP" sz="2200" dirty="0" smtClean="0">
                <a:ea typeface="ＭＳ Ｐゴシック" pitchFamily="34" charset="-128"/>
              </a:rPr>
              <a:t>,</a:t>
            </a:r>
            <a:r>
              <a:rPr lang="en-US" altLang="ja-JP" sz="2200" dirty="0" smtClean="0">
                <a:solidFill>
                  <a:srgbClr val="FF0000"/>
                </a:solidFill>
                <a:ea typeface="ＭＳ Ｐゴシック" pitchFamily="34" charset="-128"/>
              </a:rPr>
              <a:t> partially negative charged region </a:t>
            </a:r>
            <a:r>
              <a:rPr lang="en-US" altLang="ja-JP" sz="2200" dirty="0" smtClean="0">
                <a:ea typeface="ＭＳ Ｐゴシック" pitchFamily="34" charset="-128"/>
              </a:rPr>
              <a:t>at the </a:t>
            </a:r>
            <a:r>
              <a:rPr lang="en-US" altLang="ja-JP" sz="2200" dirty="0" smtClean="0">
                <a:solidFill>
                  <a:srgbClr val="FF0000"/>
                </a:solidFill>
                <a:ea typeface="ＭＳ Ｐゴシック" pitchFamily="34" charset="-128"/>
              </a:rPr>
              <a:t>oxygen end </a:t>
            </a:r>
            <a:r>
              <a:rPr lang="en-US" altLang="ja-JP" sz="2200" dirty="0" smtClean="0">
                <a:ea typeface="ＭＳ Ｐゴシック" pitchFamily="34" charset="-128"/>
              </a:rPr>
              <a:t>and a </a:t>
            </a:r>
            <a:r>
              <a:rPr lang="en-US" altLang="ja-JP" sz="2200" dirty="0" err="1" smtClean="0">
                <a:ea typeface="ＭＳ Ｐゴシック" pitchFamily="34" charset="-128"/>
              </a:rPr>
              <a:t>permenant</a:t>
            </a:r>
            <a:r>
              <a:rPr lang="en-US" altLang="ja-JP" sz="2200" dirty="0" smtClean="0">
                <a:ea typeface="ＭＳ Ｐゴシック" pitchFamily="34" charset="-128"/>
              </a:rPr>
              <a:t> </a:t>
            </a:r>
            <a:r>
              <a:rPr lang="en-US" altLang="ja-JP" sz="2200" dirty="0" smtClean="0">
                <a:solidFill>
                  <a:srgbClr val="FF0000"/>
                </a:solidFill>
                <a:ea typeface="ＭＳ Ｐゴシック" pitchFamily="34" charset="-128"/>
              </a:rPr>
              <a:t>partially positive charged region </a:t>
            </a:r>
            <a:r>
              <a:rPr lang="en-US" altLang="ja-JP" sz="2200" dirty="0" smtClean="0">
                <a:ea typeface="ＭＳ Ｐゴシック" pitchFamily="34" charset="-128"/>
              </a:rPr>
              <a:t>at each </a:t>
            </a:r>
            <a:r>
              <a:rPr lang="en-US" altLang="ja-JP" sz="2200" dirty="0" smtClean="0">
                <a:solidFill>
                  <a:srgbClr val="FF0000"/>
                </a:solidFill>
                <a:ea typeface="ＭＳ Ｐゴシック" pitchFamily="34" charset="-128"/>
              </a:rPr>
              <a:t>hydrogen end</a:t>
            </a:r>
            <a:r>
              <a:rPr lang="en-US" altLang="ja-JP" sz="2200" dirty="0" smtClean="0">
                <a:ea typeface="ＭＳ Ｐゴシック" pitchFamily="34" charset="-128"/>
              </a:rPr>
              <a:t>.</a:t>
            </a:r>
          </a:p>
        </p:txBody>
      </p: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5105400" y="3275012"/>
            <a:ext cx="2209800" cy="313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None/>
            </a:pPr>
            <a:r>
              <a:rPr lang="en-US" sz="1600" b="1" dirty="0" smtClean="0"/>
              <a:t>Partial positive</a:t>
            </a:r>
            <a:endParaRPr lang="en-US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696" grpId="0"/>
      <p:bldP spid="199694" grpId="0"/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450" y="266700"/>
            <a:ext cx="8566150" cy="1066800"/>
          </a:xfrm>
        </p:spPr>
        <p:txBody>
          <a:bodyPr/>
          <a:lstStyle/>
          <a:p>
            <a:pPr algn="l"/>
            <a:r>
              <a:rPr lang="en-US" dirty="0" smtClean="0"/>
              <a:t>Interactions between charged molecules and charged objects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267200"/>
          </a:xfrm>
        </p:spPr>
        <p:txBody>
          <a:bodyPr/>
          <a:lstStyle/>
          <a:p>
            <a:r>
              <a:rPr lang="en-US" sz="2300" dirty="0" smtClean="0"/>
              <a:t>Since water molecules have charged regions, they will orientate themselves and </a:t>
            </a:r>
            <a:r>
              <a:rPr lang="en-US" sz="2300" smtClean="0"/>
              <a:t>be attracted to charged objects.</a:t>
            </a:r>
            <a:endParaRPr lang="en-GB" sz="2300" dirty="0"/>
          </a:p>
        </p:txBody>
      </p:sp>
      <p:grpSp>
        <p:nvGrpSpPr>
          <p:cNvPr id="25" name="Group 24"/>
          <p:cNvGrpSpPr/>
          <p:nvPr/>
        </p:nvGrpSpPr>
        <p:grpSpPr>
          <a:xfrm>
            <a:off x="742950" y="2514600"/>
            <a:ext cx="2209800" cy="2324100"/>
            <a:chOff x="742950" y="2476500"/>
            <a:chExt cx="2209800" cy="2324100"/>
          </a:xfrm>
        </p:grpSpPr>
        <p:grpSp>
          <p:nvGrpSpPr>
            <p:cNvPr id="4" name="Group 24"/>
            <p:cNvGrpSpPr>
              <a:grpSpLocks/>
            </p:cNvGrpSpPr>
            <p:nvPr/>
          </p:nvGrpSpPr>
          <p:grpSpPr bwMode="auto">
            <a:xfrm rot="2694903">
              <a:off x="1128786" y="2962150"/>
              <a:ext cx="1438128" cy="1352800"/>
              <a:chOff x="4416" y="1824"/>
              <a:chExt cx="1110" cy="1080"/>
            </a:xfrm>
          </p:grpSpPr>
          <p:pic>
            <p:nvPicPr>
              <p:cNvPr id="5" name="Picture 20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-5400000">
                <a:off x="4431" y="1809"/>
                <a:ext cx="1080" cy="1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6" name="Text Box 21"/>
              <p:cNvSpPr txBox="1">
                <a:spLocks noChangeArrowheads="1"/>
              </p:cNvSpPr>
              <p:nvPr/>
            </p:nvSpPr>
            <p:spPr bwMode="auto">
              <a:xfrm>
                <a:off x="4747" y="2309"/>
                <a:ext cx="288" cy="3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sz="2800" b="1" dirty="0"/>
                  <a:t>O</a:t>
                </a:r>
              </a:p>
            </p:txBody>
          </p:sp>
          <p:sp>
            <p:nvSpPr>
              <p:cNvPr id="7" name="Text Box 22"/>
              <p:cNvSpPr txBox="1">
                <a:spLocks noChangeArrowheads="1"/>
              </p:cNvSpPr>
              <p:nvPr/>
            </p:nvSpPr>
            <p:spPr bwMode="auto">
              <a:xfrm>
                <a:off x="4704" y="1833"/>
                <a:ext cx="288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sz="2000" b="1"/>
                  <a:t>H</a:t>
                </a:r>
              </a:p>
            </p:txBody>
          </p:sp>
          <p:sp>
            <p:nvSpPr>
              <p:cNvPr id="8" name="Text Box 23"/>
              <p:cNvSpPr txBox="1">
                <a:spLocks noChangeArrowheads="1"/>
              </p:cNvSpPr>
              <p:nvPr/>
            </p:nvSpPr>
            <p:spPr bwMode="auto">
              <a:xfrm>
                <a:off x="5232" y="2361"/>
                <a:ext cx="288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sz="2000" b="1"/>
                  <a:t>H</a:t>
                </a:r>
              </a:p>
            </p:txBody>
          </p:sp>
        </p:grpSp>
        <p:sp>
          <p:nvSpPr>
            <p:cNvPr id="14" name="Text Box 16"/>
            <p:cNvSpPr txBox="1">
              <a:spLocks noChangeArrowheads="1"/>
            </p:cNvSpPr>
            <p:nvPr/>
          </p:nvSpPr>
          <p:spPr bwMode="auto">
            <a:xfrm rot="16200000">
              <a:off x="-71633" y="3481584"/>
              <a:ext cx="2057400" cy="31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buFontTx/>
                <a:buNone/>
              </a:pPr>
              <a:r>
                <a:rPr lang="en-US" sz="1600" b="1" dirty="0" smtClean="0"/>
                <a:t>Partial negative</a:t>
              </a:r>
              <a:endParaRPr lang="en-US" sz="1600" b="1" dirty="0"/>
            </a:p>
          </p:txBody>
        </p:sp>
        <p:sp>
          <p:nvSpPr>
            <p:cNvPr id="15" name="Text Box 14"/>
            <p:cNvSpPr txBox="1">
              <a:spLocks noChangeArrowheads="1"/>
            </p:cNvSpPr>
            <p:nvPr/>
          </p:nvSpPr>
          <p:spPr bwMode="auto">
            <a:xfrm>
              <a:off x="742950" y="2476500"/>
              <a:ext cx="2209800" cy="31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1600" b="1" dirty="0" smtClean="0"/>
                <a:t>Partial positive</a:t>
              </a:r>
              <a:endParaRPr lang="en-US" sz="1600" b="1" dirty="0"/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742950" y="4486668"/>
              <a:ext cx="2209800" cy="31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1600" b="1" dirty="0" smtClean="0"/>
                <a:t>Partial positive</a:t>
              </a:r>
              <a:endParaRPr lang="en-US" sz="1600" b="1" dirty="0"/>
            </a:p>
          </p:txBody>
        </p:sp>
      </p:grpSp>
      <p:sp>
        <p:nvSpPr>
          <p:cNvPr id="23" name="Rectangle 22"/>
          <p:cNvSpPr/>
          <p:nvPr/>
        </p:nvSpPr>
        <p:spPr>
          <a:xfrm>
            <a:off x="2735441" y="2514600"/>
            <a:ext cx="274459" cy="23241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75000"/>
                </a:schemeClr>
              </a:gs>
            </a:gsLst>
            <a:lin ang="108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>
              <a:buNone/>
            </a:pPr>
            <a:r>
              <a:rPr lang="en-US" b="1" dirty="0" smtClean="0">
                <a:solidFill>
                  <a:schemeClr val="tx1"/>
                </a:solidFill>
              </a:rPr>
              <a:t>-</a:t>
            </a:r>
          </a:p>
          <a:p>
            <a:pPr algn="l">
              <a:buNone/>
            </a:pPr>
            <a:r>
              <a:rPr lang="en-US" b="1" dirty="0" smtClean="0">
                <a:solidFill>
                  <a:schemeClr val="tx1"/>
                </a:solidFill>
              </a:rPr>
              <a:t>-</a:t>
            </a:r>
          </a:p>
          <a:p>
            <a:pPr algn="l">
              <a:buNone/>
            </a:pPr>
            <a:r>
              <a:rPr lang="en-US" b="1" dirty="0" smtClean="0">
                <a:solidFill>
                  <a:schemeClr val="tx1"/>
                </a:solidFill>
              </a:rPr>
              <a:t>-</a:t>
            </a:r>
          </a:p>
          <a:p>
            <a:pPr algn="l">
              <a:buNone/>
            </a:pPr>
            <a:r>
              <a:rPr lang="en-US" b="1" dirty="0" smtClean="0">
                <a:solidFill>
                  <a:schemeClr val="tx1"/>
                </a:solidFill>
              </a:rPr>
              <a:t>-</a:t>
            </a:r>
          </a:p>
          <a:p>
            <a:pPr algn="l">
              <a:buNone/>
            </a:pPr>
            <a:r>
              <a:rPr lang="en-US" b="1" dirty="0" smtClean="0">
                <a:solidFill>
                  <a:schemeClr val="tx1"/>
                </a:solidFill>
              </a:rPr>
              <a:t>-</a:t>
            </a:r>
          </a:p>
          <a:p>
            <a:pPr algn="l">
              <a:buNone/>
            </a:pPr>
            <a:r>
              <a:rPr lang="en-US" b="1" dirty="0" smtClean="0">
                <a:solidFill>
                  <a:schemeClr val="tx1"/>
                </a:solidFill>
              </a:rPr>
              <a:t>-</a:t>
            </a:r>
          </a:p>
          <a:p>
            <a:pPr algn="l">
              <a:buNone/>
            </a:pPr>
            <a:r>
              <a:rPr lang="en-US" b="1" dirty="0" smtClean="0">
                <a:solidFill>
                  <a:schemeClr val="tx1"/>
                </a:solidFill>
              </a:rPr>
              <a:t>-</a:t>
            </a:r>
          </a:p>
          <a:p>
            <a:pPr algn="l">
              <a:buNone/>
            </a:pPr>
            <a:r>
              <a:rPr lang="en-US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371600" y="4876800"/>
            <a:ext cx="2839239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dirty="0" smtClean="0"/>
              <a:t>Negatively charged object</a:t>
            </a:r>
            <a:endParaRPr lang="en-GB" dirty="0"/>
          </a:p>
        </p:txBody>
      </p:sp>
      <p:sp>
        <p:nvSpPr>
          <p:cNvPr id="45" name="TextBox 44"/>
          <p:cNvSpPr txBox="1"/>
          <p:nvPr/>
        </p:nvSpPr>
        <p:spPr>
          <a:xfrm flipH="1">
            <a:off x="6134100" y="4914900"/>
            <a:ext cx="2736647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dirty="0" smtClean="0"/>
              <a:t>Positively charged object</a:t>
            </a:r>
            <a:endParaRPr lang="en-GB" dirty="0"/>
          </a:p>
        </p:txBody>
      </p:sp>
      <p:sp>
        <p:nvSpPr>
          <p:cNvPr id="28" name="Content Placeholder 2"/>
          <p:cNvSpPr txBox="1">
            <a:spLocks/>
          </p:cNvSpPr>
          <p:nvPr/>
        </p:nvSpPr>
        <p:spPr bwMode="auto">
          <a:xfrm>
            <a:off x="457200" y="5372100"/>
            <a:ext cx="84600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3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After orientating themselves, they</a:t>
            </a:r>
            <a:r>
              <a:rPr kumimoji="0" lang="en-US" sz="23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will move towards the charged object due to the attraction between opposite charges.</a:t>
            </a:r>
            <a:endParaRPr kumimoji="0" lang="en-GB" sz="23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26" name="Group 25"/>
          <p:cNvGrpSpPr/>
          <p:nvPr/>
        </p:nvGrpSpPr>
        <p:grpSpPr>
          <a:xfrm flipH="1">
            <a:off x="5334000" y="2514600"/>
            <a:ext cx="2209800" cy="2324100"/>
            <a:chOff x="742950" y="2476500"/>
            <a:chExt cx="2209800" cy="2324100"/>
          </a:xfrm>
        </p:grpSpPr>
        <p:grpSp>
          <p:nvGrpSpPr>
            <p:cNvPr id="27" name="Group 24"/>
            <p:cNvGrpSpPr>
              <a:grpSpLocks/>
            </p:cNvGrpSpPr>
            <p:nvPr/>
          </p:nvGrpSpPr>
          <p:grpSpPr bwMode="auto">
            <a:xfrm rot="2694903">
              <a:off x="1128786" y="2962150"/>
              <a:ext cx="1438128" cy="1352800"/>
              <a:chOff x="4416" y="1824"/>
              <a:chExt cx="1110" cy="1080"/>
            </a:xfrm>
          </p:grpSpPr>
          <p:pic>
            <p:nvPicPr>
              <p:cNvPr id="37" name="Picture 20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-5400000">
                <a:off x="4431" y="1809"/>
                <a:ext cx="1080" cy="1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38" name="Text Box 21"/>
              <p:cNvSpPr txBox="1">
                <a:spLocks noChangeArrowheads="1"/>
              </p:cNvSpPr>
              <p:nvPr/>
            </p:nvSpPr>
            <p:spPr bwMode="auto">
              <a:xfrm>
                <a:off x="4747" y="2309"/>
                <a:ext cx="288" cy="3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sz="2800" b="1" dirty="0"/>
                  <a:t>O</a:t>
                </a:r>
              </a:p>
            </p:txBody>
          </p:sp>
          <p:sp>
            <p:nvSpPr>
              <p:cNvPr id="39" name="Text Box 22"/>
              <p:cNvSpPr txBox="1">
                <a:spLocks noChangeArrowheads="1"/>
              </p:cNvSpPr>
              <p:nvPr/>
            </p:nvSpPr>
            <p:spPr bwMode="auto">
              <a:xfrm>
                <a:off x="4704" y="1833"/>
                <a:ext cx="288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sz="2000" b="1" dirty="0"/>
                  <a:t>H</a:t>
                </a:r>
              </a:p>
            </p:txBody>
          </p:sp>
          <p:sp>
            <p:nvSpPr>
              <p:cNvPr id="40" name="Text Box 23"/>
              <p:cNvSpPr txBox="1">
                <a:spLocks noChangeArrowheads="1"/>
              </p:cNvSpPr>
              <p:nvPr/>
            </p:nvSpPr>
            <p:spPr bwMode="auto">
              <a:xfrm>
                <a:off x="5232" y="2361"/>
                <a:ext cx="288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sz="2000" b="1"/>
                  <a:t>H</a:t>
                </a:r>
              </a:p>
            </p:txBody>
          </p:sp>
        </p:grpSp>
        <p:sp>
          <p:nvSpPr>
            <p:cNvPr id="34" name="Text Box 16"/>
            <p:cNvSpPr txBox="1">
              <a:spLocks noChangeArrowheads="1"/>
            </p:cNvSpPr>
            <p:nvPr/>
          </p:nvSpPr>
          <p:spPr bwMode="auto">
            <a:xfrm rot="16200000">
              <a:off x="-71633" y="3481584"/>
              <a:ext cx="2057400" cy="31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buFontTx/>
                <a:buNone/>
              </a:pPr>
              <a:r>
                <a:rPr lang="en-US" sz="1600" b="1" dirty="0" smtClean="0"/>
                <a:t>Partial negative</a:t>
              </a:r>
              <a:endParaRPr lang="en-US" sz="1600" b="1" dirty="0"/>
            </a:p>
          </p:txBody>
        </p:sp>
        <p:sp>
          <p:nvSpPr>
            <p:cNvPr id="35" name="Text Box 14"/>
            <p:cNvSpPr txBox="1">
              <a:spLocks noChangeArrowheads="1"/>
            </p:cNvSpPr>
            <p:nvPr/>
          </p:nvSpPr>
          <p:spPr bwMode="auto">
            <a:xfrm>
              <a:off x="742950" y="2476500"/>
              <a:ext cx="2209800" cy="31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1600" b="1" dirty="0" smtClean="0"/>
                <a:t>Partial positive</a:t>
              </a:r>
              <a:endParaRPr lang="en-US" sz="1600" b="1" dirty="0"/>
            </a:p>
          </p:txBody>
        </p:sp>
        <p:sp>
          <p:nvSpPr>
            <p:cNvPr id="36" name="Text Box 14"/>
            <p:cNvSpPr txBox="1">
              <a:spLocks noChangeArrowheads="1"/>
            </p:cNvSpPr>
            <p:nvPr/>
          </p:nvSpPr>
          <p:spPr bwMode="auto">
            <a:xfrm>
              <a:off x="742950" y="4486668"/>
              <a:ext cx="2209800" cy="31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1600" b="1" dirty="0" smtClean="0"/>
                <a:t>Partial positive</a:t>
              </a:r>
              <a:endParaRPr lang="en-US" sz="1600" b="1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7505700" y="2514600"/>
            <a:ext cx="274459" cy="23241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75000"/>
                </a:schemeClr>
              </a:gs>
            </a:gsLst>
            <a:lin ang="108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>
              <a:buNone/>
            </a:pPr>
            <a:r>
              <a:rPr lang="en-US" b="1" dirty="0" smtClean="0">
                <a:solidFill>
                  <a:schemeClr val="tx1"/>
                </a:solidFill>
              </a:rPr>
              <a:t>+</a:t>
            </a:r>
          </a:p>
          <a:p>
            <a:pPr algn="l">
              <a:buNone/>
            </a:pPr>
            <a:r>
              <a:rPr lang="en-US" b="1" dirty="0" smtClean="0">
                <a:solidFill>
                  <a:schemeClr val="tx1"/>
                </a:solidFill>
              </a:rPr>
              <a:t>+</a:t>
            </a:r>
          </a:p>
          <a:p>
            <a:pPr algn="l">
              <a:buNone/>
            </a:pPr>
            <a:r>
              <a:rPr lang="en-US" b="1" dirty="0" smtClean="0">
                <a:solidFill>
                  <a:schemeClr val="tx1"/>
                </a:solidFill>
              </a:rPr>
              <a:t>+</a:t>
            </a:r>
          </a:p>
          <a:p>
            <a:pPr algn="l">
              <a:buNone/>
            </a:pPr>
            <a:r>
              <a:rPr lang="en-US" b="1" dirty="0" smtClean="0">
                <a:solidFill>
                  <a:schemeClr val="tx1"/>
                </a:solidFill>
              </a:rPr>
              <a:t>+</a:t>
            </a:r>
          </a:p>
          <a:p>
            <a:pPr algn="l">
              <a:buNone/>
            </a:pPr>
            <a:r>
              <a:rPr lang="en-US" b="1" dirty="0" smtClean="0">
                <a:solidFill>
                  <a:schemeClr val="tx1"/>
                </a:solidFill>
              </a:rPr>
              <a:t>+</a:t>
            </a:r>
          </a:p>
          <a:p>
            <a:pPr algn="l">
              <a:buNone/>
            </a:pPr>
            <a:r>
              <a:rPr lang="en-US" b="1" dirty="0" smtClean="0">
                <a:solidFill>
                  <a:schemeClr val="tx1"/>
                </a:solidFill>
              </a:rPr>
              <a:t>+</a:t>
            </a:r>
          </a:p>
          <a:p>
            <a:pPr algn="l">
              <a:buNone/>
            </a:pPr>
            <a:r>
              <a:rPr lang="en-US" b="1" dirty="0" smtClean="0">
                <a:solidFill>
                  <a:schemeClr val="tx1"/>
                </a:solidFill>
              </a:rPr>
              <a:t>+</a:t>
            </a:r>
            <a:endParaRPr lang="en-GB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524000"/>
            <a:ext cx="8458200" cy="4724400"/>
          </a:xfrm>
        </p:spPr>
        <p:txBody>
          <a:bodyPr/>
          <a:lstStyle/>
          <a:p>
            <a:pPr marL="231775" indent="-231775" eaLnBrk="1" hangingPunct="1">
              <a:lnSpc>
                <a:spcPct val="80000"/>
              </a:lnSpc>
            </a:pPr>
            <a:r>
              <a:rPr lang="en-US" sz="2400" dirty="0" smtClean="0"/>
              <a:t>In the same way, when water molecules are forced to remain at their positions in solid form, the oppositely charged regions will attract and orientate towards each other, resulting in a regular structure.</a:t>
            </a:r>
          </a:p>
          <a:p>
            <a:pPr marL="231775" indent="-231775" eaLnBrk="1" hangingPunct="1">
              <a:lnSpc>
                <a:spcPct val="80000"/>
              </a:lnSpc>
            </a:pPr>
            <a:endParaRPr lang="en-US" sz="2400" dirty="0" smtClean="0"/>
          </a:p>
          <a:p>
            <a:pPr marL="231775" indent="-231775" eaLnBrk="1" hangingPunct="1">
              <a:lnSpc>
                <a:spcPct val="80000"/>
              </a:lnSpc>
              <a:buFontTx/>
              <a:buNone/>
            </a:pPr>
            <a:endParaRPr lang="en-US" sz="2400" dirty="0" smtClean="0"/>
          </a:p>
          <a:p>
            <a:pPr marL="231775" indent="-231775" eaLnBrk="1" hangingPunct="1">
              <a:lnSpc>
                <a:spcPct val="80000"/>
              </a:lnSpc>
            </a:pPr>
            <a:endParaRPr lang="en-US" sz="2400" dirty="0" smtClean="0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457200"/>
            <a:ext cx="8686800" cy="792163"/>
          </a:xfrm>
        </p:spPr>
        <p:txBody>
          <a:bodyPr/>
          <a:lstStyle/>
          <a:p>
            <a:pPr eaLnBrk="1" hangingPunct="1"/>
            <a:r>
              <a:rPr lang="en-GB" dirty="0" smtClean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8196" name="Rectangle 46"/>
          <p:cNvSpPr>
            <a:spLocks noChangeArrowheads="1"/>
          </p:cNvSpPr>
          <p:nvPr/>
        </p:nvSpPr>
        <p:spPr bwMode="auto">
          <a:xfrm>
            <a:off x="457200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buFontTx/>
              <a:buNone/>
            </a:pPr>
            <a:r>
              <a:rPr lang="en-US" altLang="ja-JP" sz="3200" b="1" dirty="0" smtClean="0">
                <a:ea typeface="ＭＳ Ｐゴシック" pitchFamily="34" charset="-128"/>
              </a:rPr>
              <a:t>Structure of Ice</a:t>
            </a:r>
            <a:endParaRPr lang="en-US" sz="3200" b="1" dirty="0">
              <a:ea typeface="ＭＳ Ｐゴシック" pitchFamily="34" charset="-128"/>
            </a:endParaRPr>
          </a:p>
        </p:txBody>
      </p:sp>
      <p:grpSp>
        <p:nvGrpSpPr>
          <p:cNvPr id="28" name="Group 21"/>
          <p:cNvGrpSpPr>
            <a:grpSpLocks/>
          </p:cNvGrpSpPr>
          <p:nvPr/>
        </p:nvGrpSpPr>
        <p:grpSpPr bwMode="auto">
          <a:xfrm rot="540000">
            <a:off x="3072979" y="4414966"/>
            <a:ext cx="362233" cy="436186"/>
            <a:chOff x="1615" y="2513"/>
            <a:chExt cx="449" cy="397"/>
          </a:xfrm>
        </p:grpSpPr>
        <p:sp>
          <p:nvSpPr>
            <p:cNvPr id="29" name="Oval 22"/>
            <p:cNvSpPr>
              <a:spLocks noChangeArrowheads="1"/>
            </p:cNvSpPr>
            <p:nvPr/>
          </p:nvSpPr>
          <p:spPr bwMode="auto">
            <a:xfrm rot="5703014">
              <a:off x="2016" y="2513"/>
              <a:ext cx="48" cy="48"/>
            </a:xfrm>
            <a:prstGeom prst="ellipse">
              <a:avLst/>
            </a:prstGeom>
            <a:solidFill>
              <a:srgbClr val="33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30" name="Oval 23"/>
            <p:cNvSpPr>
              <a:spLocks noChangeArrowheads="1"/>
            </p:cNvSpPr>
            <p:nvPr/>
          </p:nvSpPr>
          <p:spPr bwMode="auto">
            <a:xfrm rot="5703014">
              <a:off x="1928" y="2600"/>
              <a:ext cx="48" cy="48"/>
            </a:xfrm>
            <a:prstGeom prst="ellipse">
              <a:avLst/>
            </a:prstGeom>
            <a:solidFill>
              <a:srgbClr val="33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31" name="Oval 24"/>
            <p:cNvSpPr>
              <a:spLocks noChangeArrowheads="1"/>
            </p:cNvSpPr>
            <p:nvPr/>
          </p:nvSpPr>
          <p:spPr bwMode="auto">
            <a:xfrm rot="5703014">
              <a:off x="1824" y="2688"/>
              <a:ext cx="48" cy="48"/>
            </a:xfrm>
            <a:prstGeom prst="ellipse">
              <a:avLst/>
            </a:prstGeom>
            <a:solidFill>
              <a:srgbClr val="33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32" name="Oval 25"/>
            <p:cNvSpPr>
              <a:spLocks noChangeArrowheads="1"/>
            </p:cNvSpPr>
            <p:nvPr/>
          </p:nvSpPr>
          <p:spPr bwMode="auto">
            <a:xfrm rot="5703014">
              <a:off x="1719" y="2775"/>
              <a:ext cx="48" cy="48"/>
            </a:xfrm>
            <a:prstGeom prst="ellipse">
              <a:avLst/>
            </a:prstGeom>
            <a:solidFill>
              <a:srgbClr val="33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33" name="Oval 26"/>
            <p:cNvSpPr>
              <a:spLocks noChangeArrowheads="1"/>
            </p:cNvSpPr>
            <p:nvPr/>
          </p:nvSpPr>
          <p:spPr bwMode="auto">
            <a:xfrm rot="5703014">
              <a:off x="1615" y="2862"/>
              <a:ext cx="48" cy="48"/>
            </a:xfrm>
            <a:prstGeom prst="ellipse">
              <a:avLst/>
            </a:prstGeom>
            <a:solidFill>
              <a:srgbClr val="33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SG"/>
            </a:p>
          </p:txBody>
        </p:sp>
      </p:grpSp>
      <p:grpSp>
        <p:nvGrpSpPr>
          <p:cNvPr id="34" name="Group 84"/>
          <p:cNvGrpSpPr>
            <a:grpSpLocks noChangeAspect="1"/>
          </p:cNvGrpSpPr>
          <p:nvPr/>
        </p:nvGrpSpPr>
        <p:grpSpPr bwMode="auto">
          <a:xfrm rot="1220338">
            <a:off x="4495382" y="2770774"/>
            <a:ext cx="1057276" cy="1343027"/>
            <a:chOff x="3984" y="1974"/>
            <a:chExt cx="1110" cy="1410"/>
          </a:xfrm>
        </p:grpSpPr>
        <p:pic>
          <p:nvPicPr>
            <p:cNvPr id="35" name="Picture 80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16505903">
              <a:off x="3999" y="2289"/>
              <a:ext cx="1080" cy="1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6" name="Text Box 82"/>
            <p:cNvSpPr txBox="1">
              <a:spLocks noChangeArrowheads="1"/>
            </p:cNvSpPr>
            <p:nvPr/>
          </p:nvSpPr>
          <p:spPr bwMode="auto">
            <a:xfrm rot="20379662">
              <a:off x="4024" y="1974"/>
              <a:ext cx="664" cy="2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buFontTx/>
                <a:buNone/>
              </a:pPr>
              <a:endParaRPr lang="en-US" b="1" dirty="0"/>
            </a:p>
          </p:txBody>
        </p:sp>
      </p:grpSp>
      <p:grpSp>
        <p:nvGrpSpPr>
          <p:cNvPr id="37" name="Group 85"/>
          <p:cNvGrpSpPr>
            <a:grpSpLocks noChangeAspect="1"/>
          </p:cNvGrpSpPr>
          <p:nvPr/>
        </p:nvGrpSpPr>
        <p:grpSpPr bwMode="auto">
          <a:xfrm rot="-2387302">
            <a:off x="522038" y="4896646"/>
            <a:ext cx="1148715" cy="1028700"/>
            <a:chOff x="3888" y="2304"/>
            <a:chExt cx="1206" cy="1080"/>
          </a:xfrm>
        </p:grpSpPr>
        <p:pic>
          <p:nvPicPr>
            <p:cNvPr id="38" name="Picture 8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16505903">
              <a:off x="3999" y="2289"/>
              <a:ext cx="1080" cy="1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9" name="Text Box 87"/>
            <p:cNvSpPr txBox="1">
              <a:spLocks noChangeArrowheads="1"/>
            </p:cNvSpPr>
            <p:nvPr/>
          </p:nvSpPr>
          <p:spPr bwMode="auto">
            <a:xfrm rot="305903">
              <a:off x="3888" y="3080"/>
              <a:ext cx="288" cy="2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None/>
              </a:pPr>
              <a:r>
                <a:rPr lang="en-US" b="1" dirty="0" smtClean="0"/>
                <a:t> </a:t>
              </a:r>
              <a:endParaRPr lang="en-US" b="1" dirty="0"/>
            </a:p>
          </p:txBody>
        </p:sp>
      </p:grpSp>
      <p:grpSp>
        <p:nvGrpSpPr>
          <p:cNvPr id="40" name="Group 90"/>
          <p:cNvGrpSpPr>
            <a:grpSpLocks noChangeAspect="1"/>
          </p:cNvGrpSpPr>
          <p:nvPr/>
        </p:nvGrpSpPr>
        <p:grpSpPr bwMode="auto">
          <a:xfrm rot="2812569">
            <a:off x="570373" y="2987514"/>
            <a:ext cx="1295401" cy="1184909"/>
            <a:chOff x="3734" y="2304"/>
            <a:chExt cx="1360" cy="1244"/>
          </a:xfrm>
        </p:grpSpPr>
        <p:pic>
          <p:nvPicPr>
            <p:cNvPr id="41" name="Picture 9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16505903">
              <a:off x="3999" y="2289"/>
              <a:ext cx="1080" cy="1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2" name="Text Box 92"/>
            <p:cNvSpPr txBox="1">
              <a:spLocks noChangeArrowheads="1"/>
            </p:cNvSpPr>
            <p:nvPr/>
          </p:nvSpPr>
          <p:spPr bwMode="auto">
            <a:xfrm rot="4496618">
              <a:off x="3484" y="3082"/>
              <a:ext cx="716" cy="2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buFontTx/>
                <a:buNone/>
              </a:pPr>
              <a:r>
                <a:rPr lang="en-US" b="1" dirty="0" smtClean="0"/>
                <a:t> </a:t>
              </a:r>
              <a:endParaRPr lang="en-US" b="1" dirty="0"/>
            </a:p>
          </p:txBody>
        </p:sp>
      </p:grpSp>
      <p:grpSp>
        <p:nvGrpSpPr>
          <p:cNvPr id="43" name="Group 95"/>
          <p:cNvGrpSpPr>
            <a:grpSpLocks/>
          </p:cNvGrpSpPr>
          <p:nvPr/>
        </p:nvGrpSpPr>
        <p:grpSpPr bwMode="auto">
          <a:xfrm rot="3046856">
            <a:off x="2657246" y="3631938"/>
            <a:ext cx="528224" cy="387609"/>
            <a:chOff x="1615" y="2513"/>
            <a:chExt cx="449" cy="397"/>
          </a:xfrm>
        </p:grpSpPr>
        <p:sp>
          <p:nvSpPr>
            <p:cNvPr id="44" name="Oval 96"/>
            <p:cNvSpPr>
              <a:spLocks noChangeArrowheads="1"/>
            </p:cNvSpPr>
            <p:nvPr/>
          </p:nvSpPr>
          <p:spPr bwMode="auto">
            <a:xfrm rot="5703014">
              <a:off x="2016" y="2513"/>
              <a:ext cx="48" cy="48"/>
            </a:xfrm>
            <a:prstGeom prst="ellipse">
              <a:avLst/>
            </a:prstGeom>
            <a:solidFill>
              <a:srgbClr val="33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45" name="Oval 97"/>
            <p:cNvSpPr>
              <a:spLocks noChangeArrowheads="1"/>
            </p:cNvSpPr>
            <p:nvPr/>
          </p:nvSpPr>
          <p:spPr bwMode="auto">
            <a:xfrm rot="5703014">
              <a:off x="1928" y="2600"/>
              <a:ext cx="48" cy="48"/>
            </a:xfrm>
            <a:prstGeom prst="ellipse">
              <a:avLst/>
            </a:prstGeom>
            <a:solidFill>
              <a:srgbClr val="33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SG" dirty="0"/>
            </a:p>
          </p:txBody>
        </p:sp>
        <p:sp>
          <p:nvSpPr>
            <p:cNvPr id="46" name="Oval 98"/>
            <p:cNvSpPr>
              <a:spLocks noChangeArrowheads="1"/>
            </p:cNvSpPr>
            <p:nvPr/>
          </p:nvSpPr>
          <p:spPr bwMode="auto">
            <a:xfrm rot="5703014">
              <a:off x="1824" y="2688"/>
              <a:ext cx="48" cy="48"/>
            </a:xfrm>
            <a:prstGeom prst="ellipse">
              <a:avLst/>
            </a:prstGeom>
            <a:solidFill>
              <a:srgbClr val="33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47" name="Oval 99"/>
            <p:cNvSpPr>
              <a:spLocks noChangeArrowheads="1"/>
            </p:cNvSpPr>
            <p:nvPr/>
          </p:nvSpPr>
          <p:spPr bwMode="auto">
            <a:xfrm rot="5703014">
              <a:off x="1719" y="2775"/>
              <a:ext cx="48" cy="48"/>
            </a:xfrm>
            <a:prstGeom prst="ellipse">
              <a:avLst/>
            </a:prstGeom>
            <a:solidFill>
              <a:srgbClr val="33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SG" dirty="0"/>
            </a:p>
          </p:txBody>
        </p:sp>
        <p:sp>
          <p:nvSpPr>
            <p:cNvPr id="48" name="Oval 100"/>
            <p:cNvSpPr>
              <a:spLocks noChangeArrowheads="1"/>
            </p:cNvSpPr>
            <p:nvPr/>
          </p:nvSpPr>
          <p:spPr bwMode="auto">
            <a:xfrm rot="5703014">
              <a:off x="1615" y="2862"/>
              <a:ext cx="48" cy="48"/>
            </a:xfrm>
            <a:prstGeom prst="ellipse">
              <a:avLst/>
            </a:prstGeom>
            <a:solidFill>
              <a:srgbClr val="33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SG"/>
            </a:p>
          </p:txBody>
        </p:sp>
      </p:grpSp>
      <p:grpSp>
        <p:nvGrpSpPr>
          <p:cNvPr id="49" name="Group 36"/>
          <p:cNvGrpSpPr>
            <a:grpSpLocks/>
          </p:cNvGrpSpPr>
          <p:nvPr/>
        </p:nvGrpSpPr>
        <p:grpSpPr bwMode="auto">
          <a:xfrm>
            <a:off x="1943100" y="4114800"/>
            <a:ext cx="228600" cy="571500"/>
            <a:chOff x="3074344" y="3971652"/>
            <a:chExt cx="330656" cy="512679"/>
          </a:xfrm>
        </p:grpSpPr>
        <p:sp>
          <p:nvSpPr>
            <p:cNvPr id="50" name="Oval 22"/>
            <p:cNvSpPr>
              <a:spLocks noChangeArrowheads="1"/>
            </p:cNvSpPr>
            <p:nvPr/>
          </p:nvSpPr>
          <p:spPr bwMode="auto">
            <a:xfrm rot="17090306" flipV="1">
              <a:off x="3341801" y="4421132"/>
              <a:ext cx="61229" cy="65169"/>
            </a:xfrm>
            <a:prstGeom prst="ellipse">
              <a:avLst/>
            </a:prstGeom>
            <a:solidFill>
              <a:srgbClr val="33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SG" dirty="0"/>
            </a:p>
          </p:txBody>
        </p:sp>
        <p:sp>
          <p:nvSpPr>
            <p:cNvPr id="51" name="Oval 23"/>
            <p:cNvSpPr>
              <a:spLocks noChangeArrowheads="1"/>
            </p:cNvSpPr>
            <p:nvPr/>
          </p:nvSpPr>
          <p:spPr bwMode="auto">
            <a:xfrm rot="17090306" flipV="1">
              <a:off x="3267204" y="4276129"/>
              <a:ext cx="61229" cy="65169"/>
            </a:xfrm>
            <a:prstGeom prst="ellipse">
              <a:avLst/>
            </a:prstGeom>
            <a:solidFill>
              <a:srgbClr val="33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52" name="Oval 24"/>
            <p:cNvSpPr>
              <a:spLocks noChangeArrowheads="1"/>
            </p:cNvSpPr>
            <p:nvPr/>
          </p:nvSpPr>
          <p:spPr bwMode="auto">
            <a:xfrm rot="17090306" flipV="1">
              <a:off x="3172615" y="4122537"/>
              <a:ext cx="61229" cy="65169"/>
            </a:xfrm>
            <a:prstGeom prst="ellipse">
              <a:avLst/>
            </a:prstGeom>
            <a:solidFill>
              <a:srgbClr val="33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53" name="Oval 25"/>
            <p:cNvSpPr>
              <a:spLocks noChangeArrowheads="1"/>
            </p:cNvSpPr>
            <p:nvPr/>
          </p:nvSpPr>
          <p:spPr bwMode="auto">
            <a:xfrm rot="17090306" flipV="1">
              <a:off x="3076314" y="3969682"/>
              <a:ext cx="61229" cy="65169"/>
            </a:xfrm>
            <a:prstGeom prst="ellipse">
              <a:avLst/>
            </a:prstGeom>
            <a:solidFill>
              <a:srgbClr val="33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SG"/>
            </a:p>
          </p:txBody>
        </p:sp>
      </p:grpSp>
      <p:pic>
        <p:nvPicPr>
          <p:cNvPr id="54" name="Picture 53" descr="Picture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600700" y="3048000"/>
            <a:ext cx="1950720" cy="20421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927 0.0331 C -0.02552 0.07685 -0.03038 0.12245 -0.05069 0.12986 C -0.07031 0.13889 -0.10555 0.10856 -0.13958 0.0787 " pathEditMode="relative" rAng="-942841" ptsTypes="aaA">
                                      <p:cBhvr>
                                        <p:cTn id="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6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0.01643 C 0.03316 0.04583 0.06702 0.07662 0.09288 0.06921 C 0.11875 0.06273 0.13698 0.01713 0.15538 -0.02755 " pathEditMode="relative" rAng="-1158180" ptsTypes="aaA">
                                      <p:cBhvr>
                                        <p:cTn id="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" y="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63" presetClass="path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-4.16667E-6 -7.40741E-7 L 0.07865 -7.40741E-7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8" presetClass="emph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Rot by="-2700000">
                                      <p:cBhvr>
                                        <p:cTn id="1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8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8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8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Picture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45580" y="1866900"/>
            <a:ext cx="1950720" cy="2042160"/>
          </a:xfrm>
          <a:prstGeom prst="rect">
            <a:avLst/>
          </a:prstGeom>
        </p:spPr>
      </p:pic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50838"/>
            <a:ext cx="8264525" cy="944562"/>
          </a:xfrm>
        </p:spPr>
        <p:txBody>
          <a:bodyPr/>
          <a:lstStyle/>
          <a:p>
            <a:pPr algn="l"/>
            <a:r>
              <a:rPr lang="en-SG" sz="3200" dirty="0" smtClean="0"/>
              <a:t>Structure of Ice</a:t>
            </a:r>
            <a:endParaRPr lang="en-US" sz="3200" dirty="0" smtClean="0"/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19097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SG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34528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SG"/>
          </a:p>
        </p:txBody>
      </p:sp>
      <p:sp>
        <p:nvSpPr>
          <p:cNvPr id="180231" name="Text Box 7"/>
          <p:cNvSpPr txBox="1">
            <a:spLocks noChangeArrowheads="1"/>
          </p:cNvSpPr>
          <p:nvPr/>
        </p:nvSpPr>
        <p:spPr bwMode="auto">
          <a:xfrm>
            <a:off x="4994275" y="3902075"/>
            <a:ext cx="800100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buFontTx/>
              <a:buNone/>
            </a:pPr>
            <a:r>
              <a:rPr lang="en-US" dirty="0"/>
              <a:t>Liquid</a:t>
            </a:r>
          </a:p>
        </p:txBody>
      </p:sp>
      <p:sp>
        <p:nvSpPr>
          <p:cNvPr id="180232" name="Text Box 8"/>
          <p:cNvSpPr txBox="1">
            <a:spLocks noChangeArrowheads="1"/>
          </p:cNvSpPr>
          <p:nvPr/>
        </p:nvSpPr>
        <p:spPr bwMode="auto">
          <a:xfrm>
            <a:off x="7200900" y="3902075"/>
            <a:ext cx="696913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buFontTx/>
              <a:buNone/>
            </a:pPr>
            <a:r>
              <a:rPr lang="en-US" dirty="0"/>
              <a:t>Solid</a:t>
            </a:r>
          </a:p>
        </p:txBody>
      </p:sp>
      <p:sp>
        <p:nvSpPr>
          <p:cNvPr id="180233" name="Rectangle 9"/>
          <p:cNvSpPr>
            <a:spLocks noChangeArrowheads="1"/>
          </p:cNvSpPr>
          <p:nvPr/>
        </p:nvSpPr>
        <p:spPr bwMode="auto">
          <a:xfrm>
            <a:off x="4306888" y="4286250"/>
            <a:ext cx="4608512" cy="110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None/>
            </a:pPr>
            <a:r>
              <a:rPr lang="en-US" sz="1600"/>
              <a:t>Notice the empty spaces within the solid (ice) structure.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sz="1600"/>
              <a:t>Upon cooling, water </a:t>
            </a:r>
            <a:r>
              <a:rPr lang="en-US" sz="1600" i="1"/>
              <a:t>contracts</a:t>
            </a:r>
            <a:r>
              <a:rPr lang="en-US" sz="1600"/>
              <a:t> until it reaches 4ºC then it </a:t>
            </a:r>
            <a:r>
              <a:rPr lang="en-US" sz="1600" i="1"/>
              <a:t>expands</a:t>
            </a:r>
            <a:r>
              <a:rPr lang="en-US" sz="1600"/>
              <a:t> until it is a solid.</a:t>
            </a: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6096000" y="3133725"/>
            <a:ext cx="2227262" cy="1190625"/>
            <a:chOff x="3727" y="2063"/>
            <a:chExt cx="1403" cy="750"/>
          </a:xfrm>
        </p:grpSpPr>
        <p:sp>
          <p:nvSpPr>
            <p:cNvPr id="12300" name="Line 12"/>
            <p:cNvSpPr>
              <a:spLocks noChangeShapeType="1"/>
            </p:cNvSpPr>
            <p:nvPr/>
          </p:nvSpPr>
          <p:spPr bwMode="auto">
            <a:xfrm flipH="1" flipV="1">
              <a:off x="4670" y="2063"/>
              <a:ext cx="460" cy="726"/>
            </a:xfrm>
            <a:prstGeom prst="line">
              <a:avLst/>
            </a:prstGeom>
            <a:noFill/>
            <a:ln w="9525">
              <a:solidFill>
                <a:srgbClr val="00CC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SG"/>
            </a:p>
          </p:txBody>
        </p:sp>
        <p:sp>
          <p:nvSpPr>
            <p:cNvPr id="12301" name="Line 13"/>
            <p:cNvSpPr>
              <a:spLocks noChangeShapeType="1"/>
            </p:cNvSpPr>
            <p:nvPr/>
          </p:nvSpPr>
          <p:spPr bwMode="auto">
            <a:xfrm flipV="1">
              <a:off x="3727" y="2087"/>
              <a:ext cx="508" cy="726"/>
            </a:xfrm>
            <a:prstGeom prst="line">
              <a:avLst/>
            </a:prstGeom>
            <a:noFill/>
            <a:ln w="9525">
              <a:solidFill>
                <a:srgbClr val="00CC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SG"/>
            </a:p>
          </p:txBody>
        </p:sp>
      </p:grpSp>
      <p:sp>
        <p:nvSpPr>
          <p:cNvPr id="180238" name="Rectangle 14"/>
          <p:cNvSpPr>
            <a:spLocks noChangeArrowheads="1"/>
          </p:cNvSpPr>
          <p:nvPr/>
        </p:nvSpPr>
        <p:spPr bwMode="auto">
          <a:xfrm>
            <a:off x="228600" y="1790700"/>
            <a:ext cx="3810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/>
            <a:r>
              <a:rPr lang="en-US" altLang="ja-JP" sz="2000" dirty="0" smtClean="0">
                <a:ea typeface="ＭＳ Ｐゴシック" pitchFamily="34" charset="-128"/>
              </a:rPr>
              <a:t>Compared to the structure of liquid water, in which water molecules are constantly moving, there is much more space between water molecules in ice.</a:t>
            </a:r>
          </a:p>
          <a:p>
            <a:pPr marL="342900" indent="-342900" algn="l"/>
            <a:endParaRPr lang="en-US" sz="2000" dirty="0" smtClean="0">
              <a:ea typeface="ＭＳ Ｐゴシック" pitchFamily="34" charset="-128"/>
            </a:endParaRPr>
          </a:p>
          <a:p>
            <a:pPr marL="342900" indent="-342900" algn="l"/>
            <a:r>
              <a:rPr lang="en-US" sz="2000" dirty="0" smtClean="0">
                <a:ea typeface="ＭＳ Ｐゴシック" pitchFamily="34" charset="-128"/>
              </a:rPr>
              <a:t>This results in few molecules per unit volume, and hence a lower density.</a:t>
            </a:r>
            <a:endParaRPr lang="en-US" sz="2000" dirty="0">
              <a:ea typeface="ＭＳ Ｐゴシック" pitchFamily="34" charset="-128"/>
            </a:endParaRPr>
          </a:p>
        </p:txBody>
      </p:sp>
      <p:pic>
        <p:nvPicPr>
          <p:cNvPr id="14" name="Picture 13" descr="Picture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343400" y="1866900"/>
            <a:ext cx="2005781" cy="20386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457200"/>
            <a:ext cx="8686800" cy="792163"/>
          </a:xfrm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229100"/>
          </a:xfrm>
        </p:spPr>
        <p:txBody>
          <a:bodyPr/>
          <a:lstStyle/>
          <a:p>
            <a:pPr marL="231775" indent="-231775" eaLnBrk="1" hangingPunct="1">
              <a:lnSpc>
                <a:spcPct val="80000"/>
              </a:lnSpc>
            </a:pPr>
            <a:r>
              <a:rPr lang="en-US" sz="2400" dirty="0" smtClean="0"/>
              <a:t>When substances boil, the inter-molecular interactions between substances are broken. As a result, the boiling point of a substance depends on the strength of intermolecular interactions between molecules. </a:t>
            </a:r>
          </a:p>
          <a:p>
            <a:pPr marL="231775" indent="-231775" eaLnBrk="1" hangingPunct="1">
              <a:lnSpc>
                <a:spcPct val="80000"/>
              </a:lnSpc>
            </a:pPr>
            <a:endParaRPr lang="en-US" sz="2400" dirty="0" smtClean="0"/>
          </a:p>
          <a:p>
            <a:pPr marL="231775" indent="-231775" eaLnBrk="1" hangingPunct="1">
              <a:lnSpc>
                <a:spcPct val="80000"/>
              </a:lnSpc>
            </a:pPr>
            <a:r>
              <a:rPr lang="en-US" sz="2400" dirty="0" smtClean="0"/>
              <a:t>Since water molecules contain O-H bonds, there is hydrogen bonding between water molecules, which is the strongest kind of intermolecular interaction. Thus, water has the highest boiling point when compared with H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S and Cl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O.</a:t>
            </a:r>
            <a:endParaRPr lang="en-US" sz="1600" dirty="0" smtClean="0"/>
          </a:p>
        </p:txBody>
      </p:sp>
      <p:sp>
        <p:nvSpPr>
          <p:cNvPr id="9220" name="Rectangle 46"/>
          <p:cNvSpPr>
            <a:spLocks noChangeArrowheads="1"/>
          </p:cNvSpPr>
          <p:nvPr/>
        </p:nvSpPr>
        <p:spPr bwMode="auto">
          <a:xfrm>
            <a:off x="463550" y="2667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buFontTx/>
              <a:buNone/>
            </a:pPr>
            <a:r>
              <a:rPr lang="en-US" altLang="ja-JP" sz="3200" b="1" dirty="0" smtClean="0">
                <a:ea typeface="ＭＳ Ｐゴシック" pitchFamily="34" charset="-128"/>
              </a:rPr>
              <a:t>Boiling Point</a:t>
            </a:r>
            <a:endParaRPr lang="en-US" sz="3200" b="1" dirty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sz="32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Learning points</a:t>
            </a:r>
            <a:endParaRPr lang="en-US" sz="32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0" y="1409700"/>
            <a:ext cx="8877300" cy="4936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65125" indent="-273050" algn="l">
              <a:spcAft>
                <a:spcPts val="600"/>
              </a:spcAft>
            </a:pPr>
            <a:r>
              <a:rPr lang="en-SG" sz="2200" dirty="0"/>
              <a:t>Electrons </a:t>
            </a:r>
            <a:r>
              <a:rPr lang="en-SG" sz="2200" dirty="0" smtClean="0"/>
              <a:t>move randomly in a region of space around the nucleus. This region is the electron cloud.</a:t>
            </a:r>
            <a:endParaRPr lang="en-SG" sz="2200" dirty="0"/>
          </a:p>
          <a:p>
            <a:pPr marL="365125" indent="-273050" algn="l">
              <a:spcAft>
                <a:spcPts val="600"/>
              </a:spcAft>
            </a:pPr>
            <a:r>
              <a:rPr lang="en-SG" sz="2200" dirty="0" smtClean="0"/>
              <a:t>Random movement of electrons result in temporary charges around a molecule. Temporary non-polar – non-polar interactions occur between such molecules.</a:t>
            </a:r>
            <a:endParaRPr lang="en-SG" sz="2200" dirty="0"/>
          </a:p>
          <a:p>
            <a:pPr marL="365125" indent="-273050" algn="l">
              <a:spcAft>
                <a:spcPts val="600"/>
              </a:spcAft>
            </a:pPr>
            <a:r>
              <a:rPr lang="en-SG" sz="2200" dirty="0" smtClean="0"/>
              <a:t>When bonded atoms have significantly different </a:t>
            </a:r>
            <a:r>
              <a:rPr lang="en-SG" sz="2200" dirty="0" err="1" smtClean="0"/>
              <a:t>electronegativities</a:t>
            </a:r>
            <a:r>
              <a:rPr lang="en-SG" sz="2200" dirty="0" smtClean="0"/>
              <a:t>, the bond becomes polar. This results in permanent charges and polar-polar interactions to occur between such molecules.</a:t>
            </a:r>
          </a:p>
          <a:p>
            <a:pPr marL="365125" indent="-273050" algn="l">
              <a:spcAft>
                <a:spcPts val="600"/>
              </a:spcAft>
            </a:pPr>
            <a:r>
              <a:rPr lang="en-SG" sz="2200" dirty="0" smtClean="0"/>
              <a:t>The strongest kind of polar-polar interactions is Hydrogen bonding, which occurs between molecules with O-H, F-H and N-H bonds.</a:t>
            </a:r>
          </a:p>
          <a:p>
            <a:pPr marL="365125" indent="-273050" algn="l">
              <a:spcAft>
                <a:spcPts val="600"/>
              </a:spcAft>
            </a:pPr>
            <a:r>
              <a:rPr lang="en-SG" sz="2200" dirty="0" smtClean="0"/>
              <a:t>Boiling points are determined by the strength of intermolecular interactions. The weakest interactions are generally </a:t>
            </a:r>
            <a:br>
              <a:rPr lang="en-SG" sz="2200" dirty="0" smtClean="0"/>
            </a:br>
            <a:r>
              <a:rPr lang="en-SG" sz="2200" dirty="0" smtClean="0"/>
              <a:t>non-polar – non-polar interactions, followed by polar – polar interactions and finally hydrogen bonding.</a:t>
            </a:r>
            <a:endParaRPr lang="en-SG" sz="2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342900" y="1543050"/>
            <a:ext cx="8191500" cy="4487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74638" indent="-274638" algn="l"/>
            <a:r>
              <a:rPr lang="en-US" sz="2800" dirty="0" smtClean="0"/>
              <a:t>Let’s watch what happens when the same object, charged the same way, is placed near a stream of oil.</a:t>
            </a:r>
          </a:p>
          <a:p>
            <a:pPr algn="l"/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 algn="l"/>
            <a:endParaRPr lang="en-US" sz="2800" dirty="0" smtClean="0"/>
          </a:p>
          <a:p>
            <a:pPr algn="l">
              <a:buNone/>
            </a:pPr>
            <a:endParaRPr lang="en-US" sz="2800" dirty="0" smtClean="0"/>
          </a:p>
          <a:p>
            <a:pPr marL="274638" indent="-274638" algn="l"/>
            <a:r>
              <a:rPr lang="en-US" sz="2800" dirty="0" smtClean="0"/>
              <a:t>Explain why oil behaves differently from water when placed near a charged object.</a:t>
            </a:r>
            <a:endParaRPr lang="en-US" sz="2800" dirty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sz="32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Discussion</a:t>
            </a:r>
          </a:p>
        </p:txBody>
      </p:sp>
      <p:pic>
        <p:nvPicPr>
          <p:cNvPr id="5" name="Picture 4" descr="discuss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05100" y="2781300"/>
            <a:ext cx="3086100" cy="23256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6" name="Rectangle 46"/>
          <p:cNvSpPr>
            <a:spLocks noChangeArrowheads="1"/>
          </p:cNvSpPr>
          <p:nvPr/>
        </p:nvSpPr>
        <p:spPr bwMode="auto">
          <a:xfrm>
            <a:off x="457200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buFontTx/>
              <a:buNone/>
            </a:pPr>
            <a:r>
              <a:rPr lang="en-US" altLang="ja-JP" sz="3200" b="1" dirty="0" smtClean="0">
                <a:ea typeface="ＭＳ Ｐゴシック" pitchFamily="34" charset="-128"/>
              </a:rPr>
              <a:t>Atomic Structure</a:t>
            </a:r>
            <a:endParaRPr lang="en-US" sz="3200" b="1" dirty="0">
              <a:ea typeface="ＭＳ Ｐゴシック" pitchFamily="34" charset="-128"/>
            </a:endParaRPr>
          </a:p>
        </p:txBody>
      </p:sp>
      <p:sp>
        <p:nvSpPr>
          <p:cNvPr id="31" name="Rectangle 3"/>
          <p:cNvSpPr txBox="1">
            <a:spLocks noChangeArrowheads="1"/>
          </p:cNvSpPr>
          <p:nvPr/>
        </p:nvSpPr>
        <p:spPr bwMode="auto">
          <a:xfrm>
            <a:off x="419100" y="1447800"/>
            <a:ext cx="83439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31775" marR="0" lvl="0" indent="-231775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2300" kern="0" dirty="0" smtClean="0">
                <a:latin typeface="+mn-lt"/>
                <a:cs typeface="+mn-cs"/>
              </a:rPr>
              <a:t>Atoms are traditionally thought to be positive nuclei, each surrounded by “shells” of negative electrons.</a:t>
            </a:r>
          </a:p>
          <a:p>
            <a:pPr marL="231775" lvl="0" indent="-231775" algn="l">
              <a:lnSpc>
                <a:spcPct val="100000"/>
              </a:lnSpc>
              <a:defRPr/>
            </a:pPr>
            <a:r>
              <a:rPr kumimoji="0" lang="en-US" sz="23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 fact, </a:t>
            </a:r>
            <a:r>
              <a:rPr lang="en-US" sz="2300" kern="0" dirty="0" smtClean="0"/>
              <a:t>electrons do not move in a fixed pattern. Instead they move randomly in a fixed region</a:t>
            </a:r>
            <a:r>
              <a:rPr kumimoji="0" lang="en-US" sz="23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231775" lvl="0" indent="-231775" algn="l">
              <a:lnSpc>
                <a:spcPct val="100000"/>
              </a:lnSpc>
              <a:defRPr/>
            </a:pPr>
            <a:r>
              <a:rPr lang="en-US" sz="2300" kern="0" dirty="0" smtClean="0"/>
              <a:t>Hence, atoms are more accurately described as positive nuclei, each surrounded by a “cloud” of negative electrons</a:t>
            </a:r>
            <a:r>
              <a:rPr lang="en-US" sz="2300" kern="0" dirty="0" smtClean="0">
                <a:latin typeface="+mn-lt"/>
                <a:cs typeface="+mn-cs"/>
              </a:rPr>
              <a:t>.</a:t>
            </a:r>
            <a:endParaRPr kumimoji="0" lang="en-US" sz="2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31775" marR="0" lvl="0" indent="-231775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" name="Picture 5" descr="Capture.JPG"/>
          <p:cNvPicPr>
            <a:picLocks noChangeAspect="1"/>
          </p:cNvPicPr>
          <p:nvPr/>
        </p:nvPicPr>
        <p:blipFill>
          <a:blip r:embed="rId3" cstate="print"/>
          <a:srcRect r="50000"/>
          <a:stretch>
            <a:fillRect/>
          </a:stretch>
        </p:blipFill>
        <p:spPr>
          <a:xfrm>
            <a:off x="495300" y="3771900"/>
            <a:ext cx="4191000" cy="2783509"/>
          </a:xfrm>
          <a:prstGeom prst="rect">
            <a:avLst/>
          </a:prstGeom>
        </p:spPr>
      </p:pic>
      <p:pic>
        <p:nvPicPr>
          <p:cNvPr id="7" name="Picture 6" descr="Capture.JPG"/>
          <p:cNvPicPr>
            <a:picLocks noChangeAspect="1"/>
          </p:cNvPicPr>
          <p:nvPr/>
        </p:nvPicPr>
        <p:blipFill>
          <a:blip r:embed="rId3" cstate="print"/>
          <a:srcRect l="50000"/>
          <a:stretch>
            <a:fillRect/>
          </a:stretch>
        </p:blipFill>
        <p:spPr>
          <a:xfrm>
            <a:off x="4686300" y="3771900"/>
            <a:ext cx="4191000" cy="27835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sz="32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Non-polar bonds: Equal sharing of bonding electrons</a:t>
            </a:r>
            <a:endParaRPr lang="en-US" sz="32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807344" y="2380768"/>
            <a:ext cx="7327599" cy="1713232"/>
            <a:chOff x="807344" y="2552700"/>
            <a:chExt cx="7327599" cy="1713232"/>
          </a:xfrm>
        </p:grpSpPr>
        <p:grpSp>
          <p:nvGrpSpPr>
            <p:cNvPr id="2" name="Group 32"/>
            <p:cNvGrpSpPr/>
            <p:nvPr/>
          </p:nvGrpSpPr>
          <p:grpSpPr>
            <a:xfrm>
              <a:off x="1524000" y="3009900"/>
              <a:ext cx="5829300" cy="685800"/>
              <a:chOff x="3619500" y="4953000"/>
              <a:chExt cx="647700" cy="76200"/>
            </a:xfrm>
          </p:grpSpPr>
          <p:sp>
            <p:nvSpPr>
              <p:cNvPr id="3" name="Oval 2"/>
              <p:cNvSpPr/>
              <p:nvPr/>
            </p:nvSpPr>
            <p:spPr>
              <a:xfrm>
                <a:off x="3619500" y="4953000"/>
                <a:ext cx="76200" cy="76200"/>
              </a:xfrm>
              <a:prstGeom prst="ellips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4" name="Oval 3"/>
              <p:cNvSpPr/>
              <p:nvPr/>
            </p:nvSpPr>
            <p:spPr>
              <a:xfrm>
                <a:off x="4191000" y="4953000"/>
                <a:ext cx="76200" cy="76200"/>
              </a:xfrm>
              <a:prstGeom prst="ellips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5" name="TextBox 4"/>
            <p:cNvSpPr txBox="1"/>
            <p:nvPr/>
          </p:nvSpPr>
          <p:spPr>
            <a:xfrm>
              <a:off x="807344" y="2590800"/>
              <a:ext cx="2121158" cy="3416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dirty="0" smtClean="0"/>
                <a:t>Nucleus of atom  A</a:t>
              </a:r>
              <a:endParaRPr lang="en-GB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065146" y="2552700"/>
              <a:ext cx="2069797" cy="3416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dirty="0" smtClean="0"/>
                <a:t>Nucleus of atom B</a:t>
              </a:r>
              <a:endParaRPr lang="en-GB" dirty="0"/>
            </a:p>
          </p:txBody>
        </p:sp>
        <p:grpSp>
          <p:nvGrpSpPr>
            <p:cNvPr id="7" name="Group 37"/>
            <p:cNvGrpSpPr/>
            <p:nvPr/>
          </p:nvGrpSpPr>
          <p:grpSpPr>
            <a:xfrm>
              <a:off x="4324350" y="3067050"/>
              <a:ext cx="228600" cy="571500"/>
              <a:chOff x="3771900" y="4648200"/>
              <a:chExt cx="76200" cy="190500"/>
            </a:xfrm>
            <a:solidFill>
              <a:srgbClr val="0000FF"/>
            </a:solidFill>
          </p:grpSpPr>
          <p:sp>
            <p:nvSpPr>
              <p:cNvPr id="8" name="Oval 7"/>
              <p:cNvSpPr/>
              <p:nvPr/>
            </p:nvSpPr>
            <p:spPr>
              <a:xfrm>
                <a:off x="3771900" y="4648200"/>
                <a:ext cx="76200" cy="76200"/>
              </a:xfrm>
              <a:prstGeom prst="ellipse">
                <a:avLst/>
              </a:prstGeom>
              <a:grpFill/>
              <a:ln>
                <a:solidFill>
                  <a:srgbClr val="00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3771900" y="4762500"/>
                <a:ext cx="76200" cy="76200"/>
              </a:xfrm>
              <a:prstGeom prst="ellipse">
                <a:avLst/>
              </a:prstGeom>
              <a:grpFill/>
              <a:ln>
                <a:solidFill>
                  <a:srgbClr val="00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10" name="TextBox 9"/>
            <p:cNvSpPr txBox="1"/>
            <p:nvPr/>
          </p:nvSpPr>
          <p:spPr>
            <a:xfrm>
              <a:off x="3241349" y="2590800"/>
              <a:ext cx="2031325" cy="3416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dirty="0" smtClean="0"/>
                <a:t>Bonding electrons</a:t>
              </a:r>
              <a:endParaRPr lang="en-GB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008083" y="3924300"/>
              <a:ext cx="4876800" cy="3416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dirty="0" err="1" smtClean="0"/>
                <a:t>Electronegativity</a:t>
              </a:r>
              <a:r>
                <a:rPr lang="en-US" dirty="0" smtClean="0"/>
                <a:t> of A ≈ </a:t>
              </a:r>
              <a:r>
                <a:rPr lang="en-US" dirty="0" err="1" smtClean="0"/>
                <a:t>Electronegativity</a:t>
              </a:r>
              <a:r>
                <a:rPr lang="en-US" dirty="0" smtClean="0"/>
                <a:t> of B</a:t>
              </a:r>
              <a:endParaRPr lang="en-GB" dirty="0"/>
            </a:p>
          </p:txBody>
        </p:sp>
      </p:grp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419100" y="1447800"/>
            <a:ext cx="83439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31775" marR="0" lvl="0" indent="-231775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2400" kern="0" dirty="0" smtClean="0">
                <a:latin typeface="+mn-lt"/>
                <a:cs typeface="+mn-cs"/>
              </a:rPr>
              <a:t>When two atoms of similar </a:t>
            </a:r>
            <a:r>
              <a:rPr lang="en-US" sz="2400" kern="0" dirty="0" err="1" smtClean="0">
                <a:latin typeface="+mn-lt"/>
                <a:cs typeface="+mn-cs"/>
              </a:rPr>
              <a:t>electronegativity</a:t>
            </a:r>
            <a:r>
              <a:rPr lang="en-US" sz="2400" kern="0" dirty="0" smtClean="0">
                <a:latin typeface="+mn-lt"/>
                <a:cs typeface="+mn-cs"/>
              </a:rPr>
              <a:t> bond together, the bonding electrons are more or less equally shared.</a:t>
            </a:r>
          </a:p>
          <a:p>
            <a:pPr marL="231775" marR="0" lvl="0" indent="-231775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19100" y="4457700"/>
            <a:ext cx="8344800" cy="20128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lvl="0" indent="-231775" algn="l">
              <a:lnSpc>
                <a:spcPct val="100000"/>
              </a:lnSpc>
              <a:defRPr/>
            </a:pPr>
            <a:r>
              <a:rPr lang="en-US" sz="2400" kern="0" dirty="0" smtClean="0"/>
              <a:t>The electron cloud around the molecule is evenly distributed on the average.</a:t>
            </a:r>
          </a:p>
          <a:p>
            <a:pPr marL="231775" lvl="0" indent="-231775" algn="l">
              <a:lnSpc>
                <a:spcPct val="100000"/>
              </a:lnSpc>
              <a:defRPr/>
            </a:pPr>
            <a:r>
              <a:rPr lang="en-US" sz="2400" kern="0" dirty="0" smtClean="0"/>
              <a:t>This means that there are no permanent charges on the molecule. Each end of the bond has an equal chance of developing temporary partial charges at any time.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25620" y="4057168"/>
            <a:ext cx="8980280" cy="2862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400" dirty="0" smtClean="0">
                <a:solidFill>
                  <a:srgbClr val="FF0000"/>
                </a:solidFill>
              </a:rPr>
              <a:t>Note: Shared electrons are also in constant motion. The diagram above represents only their </a:t>
            </a:r>
            <a:r>
              <a:rPr lang="en-US" sz="1400" b="1" dirty="0" smtClean="0">
                <a:solidFill>
                  <a:srgbClr val="FF0000"/>
                </a:solidFill>
              </a:rPr>
              <a:t>average position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GB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457200"/>
            <a:ext cx="8686800" cy="792163"/>
          </a:xfrm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9100" y="1409700"/>
            <a:ext cx="8343900" cy="2057400"/>
          </a:xfrm>
        </p:spPr>
        <p:txBody>
          <a:bodyPr/>
          <a:lstStyle/>
          <a:p>
            <a:pPr marL="231775" indent="-231775" eaLnBrk="1" hangingPunct="1"/>
            <a:r>
              <a:rPr lang="en-US" sz="2300" dirty="0" smtClean="0"/>
              <a:t>Due to the electrons’ random movement, most of them could </a:t>
            </a:r>
          </a:p>
          <a:p>
            <a:pPr marL="715963" lvl="1" indent="-350838" eaLnBrk="1" hangingPunct="1">
              <a:buAutoNum type="alphaLcParenR"/>
            </a:pPr>
            <a:r>
              <a:rPr lang="en-US" sz="1900" dirty="0" smtClean="0"/>
              <a:t>gather on one side of </a:t>
            </a:r>
            <a:br>
              <a:rPr lang="en-US" sz="1900" dirty="0" smtClean="0"/>
            </a:br>
            <a:r>
              <a:rPr lang="en-US" sz="1900" dirty="0" smtClean="0"/>
              <a:t>a molecule at an instant,</a:t>
            </a:r>
          </a:p>
          <a:p>
            <a:pPr marL="857250" lvl="1" indent="-457200" eaLnBrk="1" hangingPunct="1">
              <a:buNone/>
            </a:pPr>
            <a:endParaRPr lang="en-US" sz="1900" dirty="0" smtClean="0"/>
          </a:p>
          <a:p>
            <a:pPr marL="857250" lvl="1" indent="-457200" eaLnBrk="1" hangingPunct="1">
              <a:buNone/>
            </a:pPr>
            <a:endParaRPr lang="en-US" sz="1900" dirty="0" smtClean="0"/>
          </a:p>
          <a:p>
            <a:pPr marL="857250" lvl="1" indent="-457200" eaLnBrk="1" hangingPunct="1">
              <a:buNone/>
            </a:pPr>
            <a:endParaRPr lang="en-US" sz="1900" dirty="0" smtClean="0"/>
          </a:p>
          <a:p>
            <a:pPr marL="857250" lvl="1" indent="-457200" eaLnBrk="1" hangingPunct="1">
              <a:buNone/>
            </a:pPr>
            <a:endParaRPr lang="en-US" sz="1900" dirty="0" smtClean="0"/>
          </a:p>
        </p:txBody>
      </p:sp>
      <p:sp>
        <p:nvSpPr>
          <p:cNvPr id="5124" name="Rectangle 6"/>
          <p:cNvSpPr>
            <a:spLocks noChangeArrowheads="1"/>
          </p:cNvSpPr>
          <p:nvPr/>
        </p:nvSpPr>
        <p:spPr bwMode="auto">
          <a:xfrm>
            <a:off x="419100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buFontTx/>
              <a:buNone/>
            </a:pPr>
            <a:r>
              <a:rPr lang="en-US" sz="3200" b="1" dirty="0" smtClean="0">
                <a:ea typeface="ＭＳ Ｐゴシック" pitchFamily="34" charset="-128"/>
              </a:rPr>
              <a:t>Non-polar bonds: Equal chance of each kind of electron cloud distribution</a:t>
            </a:r>
            <a:endParaRPr lang="en-US" sz="3200" b="1" dirty="0">
              <a:ea typeface="ＭＳ Ｐゴシック" pitchFamily="34" charset="-128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33400" y="5252270"/>
            <a:ext cx="6932026" cy="72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2563" indent="-182563" algn="l"/>
            <a:r>
              <a:rPr lang="en-US" sz="2300" dirty="0" smtClean="0"/>
              <a:t>Whenever the electrons gather more to one side, </a:t>
            </a:r>
            <a:br>
              <a:rPr lang="en-US" sz="2300" dirty="0" smtClean="0"/>
            </a:br>
            <a:r>
              <a:rPr lang="en-US" sz="2300" dirty="0" smtClean="0"/>
              <a:t>partial charges are produced on the molecule.</a:t>
            </a:r>
            <a:endParaRPr lang="en-GB" sz="2300" dirty="0"/>
          </a:p>
        </p:txBody>
      </p:sp>
      <p:grpSp>
        <p:nvGrpSpPr>
          <p:cNvPr id="53" name="Group 52"/>
          <p:cNvGrpSpPr/>
          <p:nvPr/>
        </p:nvGrpSpPr>
        <p:grpSpPr>
          <a:xfrm>
            <a:off x="4724400" y="1861370"/>
            <a:ext cx="3502882" cy="1645920"/>
            <a:chOff x="4724400" y="1866900"/>
            <a:chExt cx="3502882" cy="1645920"/>
          </a:xfrm>
        </p:grpSpPr>
        <p:sp>
          <p:nvSpPr>
            <p:cNvPr id="27" name="TextBox 26"/>
            <p:cNvSpPr txBox="1"/>
            <p:nvPr/>
          </p:nvSpPr>
          <p:spPr>
            <a:xfrm>
              <a:off x="4724400" y="1866900"/>
              <a:ext cx="3502882" cy="6186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65125" lvl="1" indent="-365125" algn="l">
                <a:buFont typeface="+mj-lt"/>
                <a:buAutoNum type="alphaLcParenR" startAt="2"/>
              </a:pPr>
              <a:r>
                <a:rPr lang="en-US" sz="1900" dirty="0" smtClean="0"/>
                <a:t>and in the next instant, </a:t>
              </a:r>
              <a:br>
                <a:rPr lang="en-US" sz="1900" dirty="0" smtClean="0"/>
              </a:br>
              <a:r>
                <a:rPr lang="en-US" sz="1900" dirty="0" smtClean="0"/>
                <a:t>gather on the opposite side</a:t>
              </a:r>
              <a:endParaRPr lang="en-US" dirty="0" smtClean="0"/>
            </a:p>
          </p:txBody>
        </p:sp>
        <p:grpSp>
          <p:nvGrpSpPr>
            <p:cNvPr id="39" name="Group 50"/>
            <p:cNvGrpSpPr/>
            <p:nvPr/>
          </p:nvGrpSpPr>
          <p:grpSpPr>
            <a:xfrm flipH="1">
              <a:off x="5767181" y="2590800"/>
              <a:ext cx="1417320" cy="922020"/>
              <a:chOff x="1630680" y="2621280"/>
              <a:chExt cx="1417320" cy="922020"/>
            </a:xfrm>
          </p:grpSpPr>
          <p:grpSp>
            <p:nvGrpSpPr>
              <p:cNvPr id="40" name="Group 51"/>
              <p:cNvGrpSpPr/>
              <p:nvPr/>
            </p:nvGrpSpPr>
            <p:grpSpPr>
              <a:xfrm>
                <a:off x="1630680" y="2621280"/>
                <a:ext cx="922020" cy="922020"/>
                <a:chOff x="1630680" y="2602230"/>
                <a:chExt cx="922020" cy="922020"/>
              </a:xfrm>
            </p:grpSpPr>
            <p:sp>
              <p:nvSpPr>
                <p:cNvPr id="44" name="Oval 43"/>
                <p:cNvSpPr>
                  <a:spLocks noChangeAspect="1"/>
                </p:cNvSpPr>
                <p:nvPr/>
              </p:nvSpPr>
              <p:spPr>
                <a:xfrm rot="5400000">
                  <a:off x="1630680" y="2602230"/>
                  <a:ext cx="922020" cy="922020"/>
                </a:xfrm>
                <a:prstGeom prst="ellipse">
                  <a:avLst/>
                </a:prstGeom>
                <a:gradFill>
                  <a:gsLst>
                    <a:gs pos="0">
                      <a:srgbClr val="92D050"/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54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" name="Oval 44"/>
                <p:cNvSpPr/>
                <p:nvPr/>
              </p:nvSpPr>
              <p:spPr>
                <a:xfrm>
                  <a:off x="2057400" y="3009900"/>
                  <a:ext cx="76200" cy="76200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grpSp>
            <p:nvGrpSpPr>
              <p:cNvPr id="41" name="Group 52"/>
              <p:cNvGrpSpPr/>
              <p:nvPr/>
            </p:nvGrpSpPr>
            <p:grpSpPr>
              <a:xfrm>
                <a:off x="2293620" y="2705101"/>
                <a:ext cx="754380" cy="754380"/>
                <a:chOff x="2369820" y="2724151"/>
                <a:chExt cx="754380" cy="754380"/>
              </a:xfrm>
            </p:grpSpPr>
            <p:sp>
              <p:nvSpPr>
                <p:cNvPr id="42" name="Oval 41"/>
                <p:cNvSpPr>
                  <a:spLocks noChangeAspect="1"/>
                </p:cNvSpPr>
                <p:nvPr/>
              </p:nvSpPr>
              <p:spPr>
                <a:xfrm rot="16200000" flipH="1">
                  <a:off x="2369820" y="2724151"/>
                  <a:ext cx="754380" cy="754380"/>
                </a:xfrm>
                <a:prstGeom prst="ellipse">
                  <a:avLst/>
                </a:prstGeom>
                <a:gradFill>
                  <a:gsLst>
                    <a:gs pos="0">
                      <a:srgbClr val="92D050"/>
                    </a:gs>
                    <a:gs pos="100000">
                      <a:srgbClr val="FF7C80"/>
                    </a:gs>
                  </a:gsLst>
                  <a:lin ang="54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3" name="Oval 42"/>
                <p:cNvSpPr/>
                <p:nvPr/>
              </p:nvSpPr>
              <p:spPr>
                <a:xfrm>
                  <a:off x="2705100" y="3048000"/>
                  <a:ext cx="76200" cy="76200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</p:grpSp>
      </p:grpSp>
      <p:grpSp>
        <p:nvGrpSpPr>
          <p:cNvPr id="55" name="Group 54"/>
          <p:cNvGrpSpPr/>
          <p:nvPr/>
        </p:nvGrpSpPr>
        <p:grpSpPr>
          <a:xfrm>
            <a:off x="3126518" y="3613970"/>
            <a:ext cx="2588482" cy="1562100"/>
            <a:chOff x="3126518" y="3619500"/>
            <a:chExt cx="2588482" cy="1562100"/>
          </a:xfrm>
        </p:grpSpPr>
        <p:sp>
          <p:nvSpPr>
            <p:cNvPr id="28" name="TextBox 27"/>
            <p:cNvSpPr txBox="1"/>
            <p:nvPr/>
          </p:nvSpPr>
          <p:spPr>
            <a:xfrm>
              <a:off x="3126518" y="3619500"/>
              <a:ext cx="2588482" cy="6186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65125" lvl="1" indent="-365125" algn="l">
                <a:buFont typeface="+mj-lt"/>
                <a:buAutoNum type="alphaLcParenR" startAt="3"/>
              </a:pPr>
              <a:r>
                <a:rPr lang="en-US" sz="1900" dirty="0" smtClean="0"/>
                <a:t>Or end up </a:t>
              </a:r>
              <a:br>
                <a:rPr lang="en-US" sz="1900" dirty="0" smtClean="0"/>
              </a:br>
              <a:r>
                <a:rPr lang="en-US" sz="1900" dirty="0" smtClean="0"/>
                <a:t>evenly distributed</a:t>
              </a:r>
              <a:endParaRPr lang="en-US" dirty="0" smtClean="0"/>
            </a:p>
          </p:txBody>
        </p:sp>
        <p:grpSp>
          <p:nvGrpSpPr>
            <p:cNvPr id="46" name="Group 34"/>
            <p:cNvGrpSpPr/>
            <p:nvPr/>
          </p:nvGrpSpPr>
          <p:grpSpPr>
            <a:xfrm>
              <a:off x="3715909" y="4343400"/>
              <a:ext cx="1409700" cy="838200"/>
              <a:chOff x="1943100" y="3924300"/>
              <a:chExt cx="1409700" cy="838200"/>
            </a:xfrm>
          </p:grpSpPr>
          <p:grpSp>
            <p:nvGrpSpPr>
              <p:cNvPr id="47" name="Group 28"/>
              <p:cNvGrpSpPr/>
              <p:nvPr/>
            </p:nvGrpSpPr>
            <p:grpSpPr>
              <a:xfrm>
                <a:off x="1943100" y="3924300"/>
                <a:ext cx="838200" cy="838200"/>
                <a:chOff x="1676400" y="2628900"/>
                <a:chExt cx="838200" cy="838200"/>
              </a:xfrm>
            </p:grpSpPr>
            <p:sp>
              <p:nvSpPr>
                <p:cNvPr id="51" name="Oval 50"/>
                <p:cNvSpPr/>
                <p:nvPr/>
              </p:nvSpPr>
              <p:spPr>
                <a:xfrm rot="5400000">
                  <a:off x="1676400" y="2628900"/>
                  <a:ext cx="838200" cy="838200"/>
                </a:xfrm>
                <a:prstGeom prst="ellipse">
                  <a:avLst/>
                </a:prstGeom>
                <a:solidFill>
                  <a:srgbClr val="92D05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" name="Oval 51"/>
                <p:cNvSpPr/>
                <p:nvPr/>
              </p:nvSpPr>
              <p:spPr>
                <a:xfrm>
                  <a:off x="2057400" y="3009900"/>
                  <a:ext cx="76200" cy="76200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grpSp>
            <p:nvGrpSpPr>
              <p:cNvPr id="48" name="Group 31"/>
              <p:cNvGrpSpPr/>
              <p:nvPr/>
            </p:nvGrpSpPr>
            <p:grpSpPr>
              <a:xfrm>
                <a:off x="2514600" y="3924300"/>
                <a:ext cx="838200" cy="838200"/>
                <a:chOff x="1676400" y="2628900"/>
                <a:chExt cx="838200" cy="838200"/>
              </a:xfrm>
            </p:grpSpPr>
            <p:sp>
              <p:nvSpPr>
                <p:cNvPr id="49" name="Oval 48"/>
                <p:cNvSpPr/>
                <p:nvPr/>
              </p:nvSpPr>
              <p:spPr>
                <a:xfrm rot="5400000">
                  <a:off x="1676400" y="2628900"/>
                  <a:ext cx="838200" cy="838200"/>
                </a:xfrm>
                <a:prstGeom prst="ellipse">
                  <a:avLst/>
                </a:prstGeom>
                <a:solidFill>
                  <a:srgbClr val="92D05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0" name="Oval 49"/>
                <p:cNvSpPr/>
                <p:nvPr/>
              </p:nvSpPr>
              <p:spPr>
                <a:xfrm>
                  <a:off x="2057400" y="3009900"/>
                  <a:ext cx="76200" cy="76200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</p:grpSp>
      </p:grpSp>
      <p:grpSp>
        <p:nvGrpSpPr>
          <p:cNvPr id="32" name="Group 50"/>
          <p:cNvGrpSpPr/>
          <p:nvPr/>
        </p:nvGrpSpPr>
        <p:grpSpPr>
          <a:xfrm>
            <a:off x="1828800" y="2585270"/>
            <a:ext cx="1417320" cy="922020"/>
            <a:chOff x="1630680" y="2621280"/>
            <a:chExt cx="1417320" cy="922020"/>
          </a:xfrm>
        </p:grpSpPr>
        <p:grpSp>
          <p:nvGrpSpPr>
            <p:cNvPr id="33" name="Group 51"/>
            <p:cNvGrpSpPr/>
            <p:nvPr/>
          </p:nvGrpSpPr>
          <p:grpSpPr>
            <a:xfrm>
              <a:off x="1630680" y="2621280"/>
              <a:ext cx="922020" cy="922020"/>
              <a:chOff x="1630680" y="2602230"/>
              <a:chExt cx="922020" cy="922020"/>
            </a:xfrm>
          </p:grpSpPr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5400000">
                <a:off x="1630680" y="2602230"/>
                <a:ext cx="922020" cy="922020"/>
              </a:xfrm>
              <a:prstGeom prst="ellipse">
                <a:avLst/>
              </a:prstGeom>
              <a:gradFill>
                <a:gsLst>
                  <a:gs pos="0">
                    <a:srgbClr val="92D050"/>
                  </a:gs>
                  <a:gs pos="100000">
                    <a:schemeClr val="accent1">
                      <a:shade val="100000"/>
                      <a:satMod val="115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2057400" y="3009900"/>
                <a:ext cx="76200" cy="76200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grpSp>
          <p:nvGrpSpPr>
            <p:cNvPr id="34" name="Group 52"/>
            <p:cNvGrpSpPr/>
            <p:nvPr/>
          </p:nvGrpSpPr>
          <p:grpSpPr>
            <a:xfrm>
              <a:off x="2293620" y="2705101"/>
              <a:ext cx="754380" cy="754380"/>
              <a:chOff x="2369820" y="2724151"/>
              <a:chExt cx="754380" cy="754380"/>
            </a:xfrm>
          </p:grpSpPr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16200000" flipH="1">
                <a:off x="2369820" y="2724151"/>
                <a:ext cx="754380" cy="754380"/>
              </a:xfrm>
              <a:prstGeom prst="ellipse">
                <a:avLst/>
              </a:prstGeom>
              <a:gradFill>
                <a:gsLst>
                  <a:gs pos="0">
                    <a:srgbClr val="92D050"/>
                  </a:gs>
                  <a:gs pos="100000">
                    <a:srgbClr val="FF7C80"/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" name="Oval 35"/>
              <p:cNvSpPr/>
              <p:nvPr/>
            </p:nvSpPr>
            <p:spPr>
              <a:xfrm>
                <a:off x="2705100" y="3048000"/>
                <a:ext cx="76200" cy="76200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</p:grpSp>
      <p:sp>
        <p:nvSpPr>
          <p:cNvPr id="56" name="TextBox 55"/>
          <p:cNvSpPr txBox="1"/>
          <p:nvPr/>
        </p:nvSpPr>
        <p:spPr>
          <a:xfrm>
            <a:off x="0" y="2699570"/>
            <a:ext cx="1941557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dirty="0" smtClean="0"/>
              <a:t>Partially negative</a:t>
            </a:r>
            <a:endParaRPr lang="en-GB" dirty="0"/>
          </a:p>
        </p:txBody>
      </p:sp>
      <p:sp>
        <p:nvSpPr>
          <p:cNvPr id="57" name="TextBox 56"/>
          <p:cNvSpPr txBox="1"/>
          <p:nvPr/>
        </p:nvSpPr>
        <p:spPr>
          <a:xfrm>
            <a:off x="3124200" y="2699570"/>
            <a:ext cx="1851790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dirty="0" smtClean="0"/>
              <a:t>Partially positive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56" grpId="0"/>
      <p:bldP spid="5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TextBox 145"/>
          <p:cNvSpPr txBox="1"/>
          <p:nvPr/>
        </p:nvSpPr>
        <p:spPr>
          <a:xfrm rot="19752447">
            <a:off x="6600941" y="3286106"/>
            <a:ext cx="1103827" cy="34163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dirty="0" smtClean="0"/>
              <a:t>No effect</a:t>
            </a:r>
            <a:endParaRPr lang="en-GB" dirty="0"/>
          </a:p>
        </p:txBody>
      </p:sp>
      <p:grpSp>
        <p:nvGrpSpPr>
          <p:cNvPr id="111" name="Group 43"/>
          <p:cNvGrpSpPr/>
          <p:nvPr/>
        </p:nvGrpSpPr>
        <p:grpSpPr>
          <a:xfrm rot="21222922" flipH="1" flipV="1">
            <a:off x="4084807" y="4303905"/>
            <a:ext cx="1417320" cy="922020"/>
            <a:chOff x="1630680" y="2621280"/>
            <a:chExt cx="1417320" cy="922020"/>
          </a:xfrm>
        </p:grpSpPr>
        <p:grpSp>
          <p:nvGrpSpPr>
            <p:cNvPr id="112" name="Group 44"/>
            <p:cNvGrpSpPr/>
            <p:nvPr/>
          </p:nvGrpSpPr>
          <p:grpSpPr>
            <a:xfrm>
              <a:off x="1630680" y="2621280"/>
              <a:ext cx="922020" cy="922020"/>
              <a:chOff x="1630680" y="2602230"/>
              <a:chExt cx="922020" cy="922020"/>
            </a:xfrm>
          </p:grpSpPr>
          <p:sp>
            <p:nvSpPr>
              <p:cNvPr id="116" name="Oval 115"/>
              <p:cNvSpPr>
                <a:spLocks noChangeAspect="1"/>
              </p:cNvSpPr>
              <p:nvPr/>
            </p:nvSpPr>
            <p:spPr>
              <a:xfrm rot="5400000">
                <a:off x="1630680" y="2602230"/>
                <a:ext cx="922020" cy="922020"/>
              </a:xfrm>
              <a:prstGeom prst="ellipse">
                <a:avLst/>
              </a:prstGeom>
              <a:gradFill>
                <a:gsLst>
                  <a:gs pos="0">
                    <a:srgbClr val="92D050"/>
                  </a:gs>
                  <a:gs pos="100000">
                    <a:schemeClr val="accent1">
                      <a:shade val="100000"/>
                      <a:satMod val="115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2057400" y="3009900"/>
                <a:ext cx="76200" cy="76200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grpSp>
          <p:nvGrpSpPr>
            <p:cNvPr id="113" name="Group 45"/>
            <p:cNvGrpSpPr/>
            <p:nvPr/>
          </p:nvGrpSpPr>
          <p:grpSpPr>
            <a:xfrm>
              <a:off x="2293620" y="2705101"/>
              <a:ext cx="754380" cy="754380"/>
              <a:chOff x="2369820" y="2724151"/>
              <a:chExt cx="754380" cy="754380"/>
            </a:xfrm>
          </p:grpSpPr>
          <p:sp>
            <p:nvSpPr>
              <p:cNvPr id="114" name="Oval 113"/>
              <p:cNvSpPr>
                <a:spLocks noChangeAspect="1"/>
              </p:cNvSpPr>
              <p:nvPr/>
            </p:nvSpPr>
            <p:spPr>
              <a:xfrm rot="16200000" flipH="1">
                <a:off x="2369820" y="2724151"/>
                <a:ext cx="754380" cy="754380"/>
              </a:xfrm>
              <a:prstGeom prst="ellipse">
                <a:avLst/>
              </a:prstGeom>
              <a:gradFill>
                <a:gsLst>
                  <a:gs pos="0">
                    <a:srgbClr val="92D050"/>
                  </a:gs>
                  <a:gs pos="100000">
                    <a:srgbClr val="FF7C80"/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5" name="Oval 114"/>
              <p:cNvSpPr/>
              <p:nvPr/>
            </p:nvSpPr>
            <p:spPr>
              <a:xfrm>
                <a:off x="2705100" y="3048000"/>
                <a:ext cx="76200" cy="76200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</p:grpSp>
      <p:grpSp>
        <p:nvGrpSpPr>
          <p:cNvPr id="102" name="Group 34"/>
          <p:cNvGrpSpPr/>
          <p:nvPr/>
        </p:nvGrpSpPr>
        <p:grpSpPr>
          <a:xfrm rot="19768166">
            <a:off x="6096881" y="2471658"/>
            <a:ext cx="1409700" cy="838200"/>
            <a:chOff x="1943100" y="3924300"/>
            <a:chExt cx="1409700" cy="838200"/>
          </a:xfrm>
        </p:grpSpPr>
        <p:grpSp>
          <p:nvGrpSpPr>
            <p:cNvPr id="103" name="Group 28"/>
            <p:cNvGrpSpPr/>
            <p:nvPr/>
          </p:nvGrpSpPr>
          <p:grpSpPr>
            <a:xfrm>
              <a:off x="1943100" y="3924300"/>
              <a:ext cx="838200" cy="838200"/>
              <a:chOff x="1676400" y="2628900"/>
              <a:chExt cx="838200" cy="838200"/>
            </a:xfrm>
          </p:grpSpPr>
          <p:sp>
            <p:nvSpPr>
              <p:cNvPr id="109" name="Oval 108"/>
              <p:cNvSpPr/>
              <p:nvPr/>
            </p:nvSpPr>
            <p:spPr>
              <a:xfrm rot="5400000">
                <a:off x="1676400" y="2628900"/>
                <a:ext cx="838200" cy="838200"/>
              </a:xfrm>
              <a:prstGeom prst="ellipse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2057400" y="3009900"/>
                <a:ext cx="76200" cy="76200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grpSp>
          <p:nvGrpSpPr>
            <p:cNvPr id="104" name="Group 31"/>
            <p:cNvGrpSpPr/>
            <p:nvPr/>
          </p:nvGrpSpPr>
          <p:grpSpPr>
            <a:xfrm>
              <a:off x="2514600" y="3924300"/>
              <a:ext cx="838200" cy="838200"/>
              <a:chOff x="1676400" y="2628900"/>
              <a:chExt cx="838200" cy="838200"/>
            </a:xfrm>
          </p:grpSpPr>
          <p:sp>
            <p:nvSpPr>
              <p:cNvPr id="107" name="Oval 106"/>
              <p:cNvSpPr/>
              <p:nvPr/>
            </p:nvSpPr>
            <p:spPr>
              <a:xfrm rot="5400000">
                <a:off x="1676400" y="2628900"/>
                <a:ext cx="838200" cy="838200"/>
              </a:xfrm>
              <a:prstGeom prst="ellipse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8" name="Oval 107"/>
              <p:cNvSpPr/>
              <p:nvPr/>
            </p:nvSpPr>
            <p:spPr>
              <a:xfrm>
                <a:off x="2057400" y="3009900"/>
                <a:ext cx="76200" cy="76200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</p:grpSp>
      <p:grpSp>
        <p:nvGrpSpPr>
          <p:cNvPr id="118" name="Group 43"/>
          <p:cNvGrpSpPr/>
          <p:nvPr/>
        </p:nvGrpSpPr>
        <p:grpSpPr>
          <a:xfrm flipH="1">
            <a:off x="914400" y="4991100"/>
            <a:ext cx="1417320" cy="922020"/>
            <a:chOff x="1630680" y="2621280"/>
            <a:chExt cx="1417320" cy="922020"/>
          </a:xfrm>
        </p:grpSpPr>
        <p:grpSp>
          <p:nvGrpSpPr>
            <p:cNvPr id="119" name="Group 44"/>
            <p:cNvGrpSpPr/>
            <p:nvPr/>
          </p:nvGrpSpPr>
          <p:grpSpPr>
            <a:xfrm>
              <a:off x="1630680" y="2621280"/>
              <a:ext cx="922020" cy="922020"/>
              <a:chOff x="1630680" y="2602230"/>
              <a:chExt cx="922020" cy="922020"/>
            </a:xfrm>
          </p:grpSpPr>
          <p:sp>
            <p:nvSpPr>
              <p:cNvPr id="123" name="Oval 122"/>
              <p:cNvSpPr>
                <a:spLocks noChangeAspect="1"/>
              </p:cNvSpPr>
              <p:nvPr/>
            </p:nvSpPr>
            <p:spPr>
              <a:xfrm rot="5400000">
                <a:off x="1630680" y="2602230"/>
                <a:ext cx="922020" cy="922020"/>
              </a:xfrm>
              <a:prstGeom prst="ellipse">
                <a:avLst/>
              </a:prstGeom>
              <a:gradFill>
                <a:gsLst>
                  <a:gs pos="0">
                    <a:srgbClr val="92D050"/>
                  </a:gs>
                  <a:gs pos="100000">
                    <a:schemeClr val="accent1">
                      <a:shade val="100000"/>
                      <a:satMod val="115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24" name="Oval 123"/>
              <p:cNvSpPr/>
              <p:nvPr/>
            </p:nvSpPr>
            <p:spPr>
              <a:xfrm>
                <a:off x="2057400" y="3009900"/>
                <a:ext cx="76200" cy="76200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grpSp>
          <p:nvGrpSpPr>
            <p:cNvPr id="120" name="Group 45"/>
            <p:cNvGrpSpPr/>
            <p:nvPr/>
          </p:nvGrpSpPr>
          <p:grpSpPr>
            <a:xfrm>
              <a:off x="2293620" y="2705101"/>
              <a:ext cx="754380" cy="754380"/>
              <a:chOff x="2369820" y="2724151"/>
              <a:chExt cx="754380" cy="754380"/>
            </a:xfrm>
          </p:grpSpPr>
          <p:sp>
            <p:nvSpPr>
              <p:cNvPr id="121" name="Oval 120"/>
              <p:cNvSpPr>
                <a:spLocks noChangeAspect="1"/>
              </p:cNvSpPr>
              <p:nvPr/>
            </p:nvSpPr>
            <p:spPr>
              <a:xfrm rot="16200000" flipH="1">
                <a:off x="2369820" y="2724151"/>
                <a:ext cx="754380" cy="754380"/>
              </a:xfrm>
              <a:prstGeom prst="ellipse">
                <a:avLst/>
              </a:prstGeom>
              <a:gradFill>
                <a:gsLst>
                  <a:gs pos="0">
                    <a:srgbClr val="92D050"/>
                  </a:gs>
                  <a:gs pos="100000">
                    <a:srgbClr val="FF7C80"/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2" name="Oval 121"/>
              <p:cNvSpPr/>
              <p:nvPr/>
            </p:nvSpPr>
            <p:spPr>
              <a:xfrm>
                <a:off x="2705100" y="3048000"/>
                <a:ext cx="76200" cy="76200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</p:grpSp>
      <p:grpSp>
        <p:nvGrpSpPr>
          <p:cNvPr id="125" name="Group 124"/>
          <p:cNvGrpSpPr/>
          <p:nvPr/>
        </p:nvGrpSpPr>
        <p:grpSpPr>
          <a:xfrm rot="5400000">
            <a:off x="3929096" y="3957604"/>
            <a:ext cx="410400" cy="648593"/>
            <a:chOff x="3900591" y="3731993"/>
            <a:chExt cx="1165850" cy="990826"/>
          </a:xfrm>
        </p:grpSpPr>
        <p:cxnSp>
          <p:nvCxnSpPr>
            <p:cNvPr id="126" name="Straight Connector 125"/>
            <p:cNvCxnSpPr/>
            <p:nvPr/>
          </p:nvCxnSpPr>
          <p:spPr>
            <a:xfrm rot="10800000" flipH="1">
              <a:off x="3900591" y="4027192"/>
              <a:ext cx="1165850" cy="417966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7" name="TextBox 126"/>
            <p:cNvSpPr txBox="1"/>
            <p:nvPr/>
          </p:nvSpPr>
          <p:spPr>
            <a:xfrm rot="14267842">
              <a:off x="3937137" y="3860191"/>
              <a:ext cx="990826" cy="734429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sz="1200" dirty="0" smtClean="0">
                  <a:solidFill>
                    <a:srgbClr val="FF0000"/>
                  </a:solidFill>
                </a:rPr>
                <a:t>Repel</a:t>
              </a:r>
              <a:endParaRPr lang="en-GB" sz="12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36" name="Group 135"/>
          <p:cNvGrpSpPr/>
          <p:nvPr/>
        </p:nvGrpSpPr>
        <p:grpSpPr>
          <a:xfrm rot="1172463">
            <a:off x="2331720" y="4842467"/>
            <a:ext cx="1757346" cy="529633"/>
            <a:chOff x="3352030" y="3781934"/>
            <a:chExt cx="1757346" cy="529633"/>
          </a:xfrm>
        </p:grpSpPr>
        <p:cxnSp>
          <p:nvCxnSpPr>
            <p:cNvPr id="137" name="Straight Connector 136"/>
            <p:cNvCxnSpPr/>
            <p:nvPr/>
          </p:nvCxnSpPr>
          <p:spPr>
            <a:xfrm rot="20427537" flipV="1">
              <a:off x="3352030" y="3781934"/>
              <a:ext cx="1757346" cy="529633"/>
            </a:xfrm>
            <a:prstGeom prst="line">
              <a:avLst/>
            </a:prstGeom>
            <a:ln w="254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8" name="TextBox 137"/>
            <p:cNvSpPr txBox="1"/>
            <p:nvPr/>
          </p:nvSpPr>
          <p:spPr>
            <a:xfrm rot="19407537">
              <a:off x="3835725" y="3963907"/>
              <a:ext cx="630301" cy="25853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0000FF"/>
              </a:solidFill>
            </a:ln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sz="1200" dirty="0" smtClean="0">
                  <a:solidFill>
                    <a:srgbClr val="0000FF"/>
                  </a:solidFill>
                </a:rPr>
                <a:t>Attract</a:t>
              </a:r>
              <a:endParaRPr lang="en-GB" sz="1200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142" name="Group 141"/>
          <p:cNvGrpSpPr/>
          <p:nvPr/>
        </p:nvGrpSpPr>
        <p:grpSpPr>
          <a:xfrm rot="304994">
            <a:off x="2308707" y="3982538"/>
            <a:ext cx="1371243" cy="1276402"/>
            <a:chOff x="3546446" y="3418735"/>
            <a:chExt cx="1371243" cy="1276402"/>
          </a:xfrm>
        </p:grpSpPr>
        <p:cxnSp>
          <p:nvCxnSpPr>
            <p:cNvPr id="143" name="Straight Connector 142"/>
            <p:cNvCxnSpPr/>
            <p:nvPr/>
          </p:nvCxnSpPr>
          <p:spPr>
            <a:xfrm rot="308017" flipV="1">
              <a:off x="3546446" y="3418735"/>
              <a:ext cx="1371243" cy="1276402"/>
            </a:xfrm>
            <a:prstGeom prst="line">
              <a:avLst/>
            </a:prstGeom>
            <a:ln w="254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4" name="TextBox 143"/>
            <p:cNvSpPr txBox="1"/>
            <p:nvPr/>
          </p:nvSpPr>
          <p:spPr>
            <a:xfrm rot="19212156">
              <a:off x="3880904" y="3943821"/>
              <a:ext cx="630301" cy="25853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0000FF"/>
              </a:solidFill>
            </a:ln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sz="1200" dirty="0" smtClean="0">
                  <a:solidFill>
                    <a:srgbClr val="0000FF"/>
                  </a:solidFill>
                </a:rPr>
                <a:t>Attract</a:t>
              </a:r>
              <a:endParaRPr lang="en-GB" sz="1200" dirty="0">
                <a:solidFill>
                  <a:srgbClr val="0000FF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190500"/>
            <a:ext cx="9296400" cy="1066800"/>
          </a:xfrm>
        </p:spPr>
        <p:txBody>
          <a:bodyPr/>
          <a:lstStyle/>
          <a:p>
            <a:pPr algn="l"/>
            <a:r>
              <a:rPr lang="en-US" sz="3000" dirty="0" smtClean="0"/>
              <a:t>Interactions due to temporary partial charges</a:t>
            </a:r>
            <a:endParaRPr lang="en-GB" sz="3000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419100" y="1447800"/>
            <a:ext cx="822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These partial charges give rise to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temporary dipole interactions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between nearby molecules.</a:t>
            </a:r>
            <a:endParaRPr kumimoji="0" lang="en-SG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7" name="Rectangle 146"/>
          <p:cNvSpPr/>
          <p:nvPr/>
        </p:nvSpPr>
        <p:spPr>
          <a:xfrm>
            <a:off x="114300" y="2324100"/>
            <a:ext cx="8801100" cy="42291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" name="Group 35"/>
          <p:cNvGrpSpPr/>
          <p:nvPr/>
        </p:nvGrpSpPr>
        <p:grpSpPr>
          <a:xfrm rot="8969035">
            <a:off x="5165133" y="2962987"/>
            <a:ext cx="1417320" cy="922020"/>
            <a:chOff x="1630680" y="2621280"/>
            <a:chExt cx="1417320" cy="922020"/>
          </a:xfrm>
        </p:grpSpPr>
        <p:grpSp>
          <p:nvGrpSpPr>
            <p:cNvPr id="5" name="Group 27"/>
            <p:cNvGrpSpPr/>
            <p:nvPr/>
          </p:nvGrpSpPr>
          <p:grpSpPr>
            <a:xfrm>
              <a:off x="1630680" y="2621280"/>
              <a:ext cx="922020" cy="922020"/>
              <a:chOff x="1630680" y="2602230"/>
              <a:chExt cx="922020" cy="922020"/>
            </a:xfrm>
          </p:grpSpPr>
          <p:sp>
            <p:nvSpPr>
              <p:cNvPr id="24" name="Oval 23"/>
              <p:cNvSpPr>
                <a:spLocks noChangeAspect="1"/>
              </p:cNvSpPr>
              <p:nvPr/>
            </p:nvSpPr>
            <p:spPr>
              <a:xfrm rot="5400000">
                <a:off x="1630680" y="2602230"/>
                <a:ext cx="922020" cy="922020"/>
              </a:xfrm>
              <a:prstGeom prst="ellipse">
                <a:avLst/>
              </a:prstGeom>
              <a:gradFill>
                <a:gsLst>
                  <a:gs pos="0">
                    <a:srgbClr val="92D050"/>
                  </a:gs>
                  <a:gs pos="100000">
                    <a:schemeClr val="accent1">
                      <a:shade val="100000"/>
                      <a:satMod val="115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2057400" y="3009900"/>
                <a:ext cx="76200" cy="76200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grpSp>
          <p:nvGrpSpPr>
            <p:cNvPr id="6" name="Group 26"/>
            <p:cNvGrpSpPr/>
            <p:nvPr/>
          </p:nvGrpSpPr>
          <p:grpSpPr>
            <a:xfrm>
              <a:off x="2293620" y="2705101"/>
              <a:ext cx="754380" cy="754380"/>
              <a:chOff x="2369820" y="2724151"/>
              <a:chExt cx="754380" cy="754380"/>
            </a:xfrm>
          </p:grpSpPr>
          <p:sp>
            <p:nvSpPr>
              <p:cNvPr id="25" name="Oval 24"/>
              <p:cNvSpPr>
                <a:spLocks noChangeAspect="1"/>
              </p:cNvSpPr>
              <p:nvPr/>
            </p:nvSpPr>
            <p:spPr>
              <a:xfrm rot="16200000" flipH="1">
                <a:off x="2369820" y="2724151"/>
                <a:ext cx="754380" cy="754380"/>
              </a:xfrm>
              <a:prstGeom prst="ellipse">
                <a:avLst/>
              </a:prstGeom>
              <a:gradFill>
                <a:gsLst>
                  <a:gs pos="0">
                    <a:srgbClr val="92D050"/>
                  </a:gs>
                  <a:gs pos="100000">
                    <a:srgbClr val="FF7C80"/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2705100" y="3048000"/>
                <a:ext cx="76200" cy="76200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</p:grpSp>
      <p:grpSp>
        <p:nvGrpSpPr>
          <p:cNvPr id="7" name="Group 34"/>
          <p:cNvGrpSpPr/>
          <p:nvPr/>
        </p:nvGrpSpPr>
        <p:grpSpPr>
          <a:xfrm>
            <a:off x="876300" y="5029200"/>
            <a:ext cx="1409700" cy="838200"/>
            <a:chOff x="1943100" y="3924300"/>
            <a:chExt cx="1409700" cy="838200"/>
          </a:xfrm>
        </p:grpSpPr>
        <p:grpSp>
          <p:nvGrpSpPr>
            <p:cNvPr id="8" name="Group 28"/>
            <p:cNvGrpSpPr/>
            <p:nvPr/>
          </p:nvGrpSpPr>
          <p:grpSpPr>
            <a:xfrm>
              <a:off x="1943100" y="3924300"/>
              <a:ext cx="838200" cy="838200"/>
              <a:chOff x="1676400" y="2628900"/>
              <a:chExt cx="838200" cy="838200"/>
            </a:xfrm>
          </p:grpSpPr>
          <p:sp>
            <p:nvSpPr>
              <p:cNvPr id="30" name="Oval 29"/>
              <p:cNvSpPr/>
              <p:nvPr/>
            </p:nvSpPr>
            <p:spPr>
              <a:xfrm rot="5400000">
                <a:off x="1676400" y="2628900"/>
                <a:ext cx="838200" cy="838200"/>
              </a:xfrm>
              <a:prstGeom prst="ellipse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2057400" y="3009900"/>
                <a:ext cx="76200" cy="76200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grpSp>
          <p:nvGrpSpPr>
            <p:cNvPr id="9" name="Group 31"/>
            <p:cNvGrpSpPr/>
            <p:nvPr/>
          </p:nvGrpSpPr>
          <p:grpSpPr>
            <a:xfrm>
              <a:off x="2514600" y="3924300"/>
              <a:ext cx="838200" cy="838200"/>
              <a:chOff x="1676400" y="2628900"/>
              <a:chExt cx="838200" cy="838200"/>
            </a:xfrm>
          </p:grpSpPr>
          <p:sp>
            <p:nvSpPr>
              <p:cNvPr id="33" name="Oval 32"/>
              <p:cNvSpPr/>
              <p:nvPr/>
            </p:nvSpPr>
            <p:spPr>
              <a:xfrm rot="5400000">
                <a:off x="1676400" y="2628900"/>
                <a:ext cx="838200" cy="838200"/>
              </a:xfrm>
              <a:prstGeom prst="ellipse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2057400" y="3009900"/>
                <a:ext cx="76200" cy="76200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</p:grpSp>
      <p:grpSp>
        <p:nvGrpSpPr>
          <p:cNvPr id="10" name="Group 43"/>
          <p:cNvGrpSpPr/>
          <p:nvPr/>
        </p:nvGrpSpPr>
        <p:grpSpPr>
          <a:xfrm rot="21222922">
            <a:off x="4190967" y="4586797"/>
            <a:ext cx="1417320" cy="922020"/>
            <a:chOff x="1630680" y="2621280"/>
            <a:chExt cx="1417320" cy="922020"/>
          </a:xfrm>
        </p:grpSpPr>
        <p:grpSp>
          <p:nvGrpSpPr>
            <p:cNvPr id="11" name="Group 44"/>
            <p:cNvGrpSpPr/>
            <p:nvPr/>
          </p:nvGrpSpPr>
          <p:grpSpPr>
            <a:xfrm>
              <a:off x="1630680" y="2621280"/>
              <a:ext cx="922020" cy="922020"/>
              <a:chOff x="1630680" y="2602230"/>
              <a:chExt cx="922020" cy="922020"/>
            </a:xfrm>
          </p:grpSpPr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5400000">
                <a:off x="1630680" y="2602230"/>
                <a:ext cx="922020" cy="922020"/>
              </a:xfrm>
              <a:prstGeom prst="ellipse">
                <a:avLst/>
              </a:prstGeom>
              <a:gradFill>
                <a:gsLst>
                  <a:gs pos="0">
                    <a:srgbClr val="92D050"/>
                  </a:gs>
                  <a:gs pos="100000">
                    <a:schemeClr val="accent1">
                      <a:shade val="100000"/>
                      <a:satMod val="115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50" name="Oval 49"/>
              <p:cNvSpPr/>
              <p:nvPr/>
            </p:nvSpPr>
            <p:spPr>
              <a:xfrm>
                <a:off x="2057400" y="3009900"/>
                <a:ext cx="76200" cy="76200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grpSp>
          <p:nvGrpSpPr>
            <p:cNvPr id="12" name="Group 45"/>
            <p:cNvGrpSpPr/>
            <p:nvPr/>
          </p:nvGrpSpPr>
          <p:grpSpPr>
            <a:xfrm>
              <a:off x="2293620" y="2705101"/>
              <a:ext cx="754380" cy="754380"/>
              <a:chOff x="2369820" y="2724151"/>
              <a:chExt cx="754380" cy="754380"/>
            </a:xfrm>
          </p:grpSpPr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16200000" flipH="1">
                <a:off x="2369820" y="2724151"/>
                <a:ext cx="754380" cy="754380"/>
              </a:xfrm>
              <a:prstGeom prst="ellipse">
                <a:avLst/>
              </a:prstGeom>
              <a:gradFill>
                <a:gsLst>
                  <a:gs pos="0">
                    <a:srgbClr val="92D050"/>
                  </a:gs>
                  <a:gs pos="100000">
                    <a:srgbClr val="FF7C80"/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" name="Oval 47"/>
              <p:cNvSpPr/>
              <p:nvPr/>
            </p:nvSpPr>
            <p:spPr>
              <a:xfrm>
                <a:off x="2705100" y="3048000"/>
                <a:ext cx="76200" cy="76200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</p:grpSp>
      <p:grpSp>
        <p:nvGrpSpPr>
          <p:cNvPr id="13" name="Group 50"/>
          <p:cNvGrpSpPr/>
          <p:nvPr/>
        </p:nvGrpSpPr>
        <p:grpSpPr>
          <a:xfrm rot="2646598">
            <a:off x="2749942" y="2801652"/>
            <a:ext cx="1417320" cy="922020"/>
            <a:chOff x="1630680" y="2621280"/>
            <a:chExt cx="1417320" cy="922020"/>
          </a:xfrm>
        </p:grpSpPr>
        <p:grpSp>
          <p:nvGrpSpPr>
            <p:cNvPr id="14" name="Group 51"/>
            <p:cNvGrpSpPr/>
            <p:nvPr/>
          </p:nvGrpSpPr>
          <p:grpSpPr>
            <a:xfrm>
              <a:off x="1630680" y="2621280"/>
              <a:ext cx="922020" cy="922020"/>
              <a:chOff x="1630680" y="2602230"/>
              <a:chExt cx="922020" cy="922020"/>
            </a:xfrm>
          </p:grpSpPr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5400000">
                <a:off x="1630680" y="2602230"/>
                <a:ext cx="922020" cy="922020"/>
              </a:xfrm>
              <a:prstGeom prst="ellipse">
                <a:avLst/>
              </a:prstGeom>
              <a:gradFill>
                <a:gsLst>
                  <a:gs pos="0">
                    <a:srgbClr val="92D050"/>
                  </a:gs>
                  <a:gs pos="100000">
                    <a:schemeClr val="accent1">
                      <a:shade val="100000"/>
                      <a:satMod val="115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57" name="Oval 56"/>
              <p:cNvSpPr/>
              <p:nvPr/>
            </p:nvSpPr>
            <p:spPr>
              <a:xfrm>
                <a:off x="2057400" y="3009900"/>
                <a:ext cx="76200" cy="76200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grpSp>
          <p:nvGrpSpPr>
            <p:cNvPr id="15" name="Group 52"/>
            <p:cNvGrpSpPr/>
            <p:nvPr/>
          </p:nvGrpSpPr>
          <p:grpSpPr>
            <a:xfrm>
              <a:off x="2293620" y="2705101"/>
              <a:ext cx="754380" cy="754380"/>
              <a:chOff x="2369820" y="2724151"/>
              <a:chExt cx="754380" cy="754380"/>
            </a:xfrm>
          </p:grpSpPr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16200000" flipH="1">
                <a:off x="2369820" y="2724151"/>
                <a:ext cx="754380" cy="754380"/>
              </a:xfrm>
              <a:prstGeom prst="ellipse">
                <a:avLst/>
              </a:prstGeom>
              <a:gradFill>
                <a:gsLst>
                  <a:gs pos="0">
                    <a:srgbClr val="92D050"/>
                  </a:gs>
                  <a:gs pos="100000">
                    <a:srgbClr val="FF7C80"/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" name="Oval 54"/>
              <p:cNvSpPr/>
              <p:nvPr/>
            </p:nvSpPr>
            <p:spPr>
              <a:xfrm>
                <a:off x="2705100" y="3048000"/>
                <a:ext cx="76200" cy="76200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</p:grpSp>
      <p:sp>
        <p:nvSpPr>
          <p:cNvPr id="81" name="TextBox 80"/>
          <p:cNvSpPr txBox="1"/>
          <p:nvPr/>
        </p:nvSpPr>
        <p:spPr>
          <a:xfrm>
            <a:off x="1032656" y="4648200"/>
            <a:ext cx="1172116" cy="34163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b="1" dirty="0" smtClean="0"/>
              <a:t>No effect</a:t>
            </a:r>
            <a:endParaRPr lang="en-GB" b="1" dirty="0"/>
          </a:p>
        </p:txBody>
      </p:sp>
      <p:grpSp>
        <p:nvGrpSpPr>
          <p:cNvPr id="84" name="Group 83"/>
          <p:cNvGrpSpPr/>
          <p:nvPr/>
        </p:nvGrpSpPr>
        <p:grpSpPr>
          <a:xfrm rot="5936712">
            <a:off x="3638268" y="4023292"/>
            <a:ext cx="900000" cy="576000"/>
            <a:chOff x="3492008" y="4032031"/>
            <a:chExt cx="910800" cy="583200"/>
          </a:xfrm>
        </p:grpSpPr>
        <p:cxnSp>
          <p:nvCxnSpPr>
            <p:cNvPr id="35" name="Straight Connector 34"/>
            <p:cNvCxnSpPr>
              <a:stCxn id="54" idx="5"/>
              <a:endCxn id="49" idx="3"/>
            </p:cNvCxnSpPr>
            <p:nvPr/>
          </p:nvCxnSpPr>
          <p:spPr>
            <a:xfrm rot="16200000">
              <a:off x="3655808" y="3868231"/>
              <a:ext cx="583200" cy="910800"/>
            </a:xfrm>
            <a:prstGeom prst="line">
              <a:avLst/>
            </a:prstGeom>
            <a:ln w="254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extBox 82"/>
            <p:cNvSpPr txBox="1"/>
            <p:nvPr/>
          </p:nvSpPr>
          <p:spPr>
            <a:xfrm rot="19626353">
              <a:off x="3632466" y="4168760"/>
              <a:ext cx="686533" cy="26176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0000FF"/>
              </a:solidFill>
            </a:ln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sz="1200" b="1" dirty="0" smtClean="0">
                  <a:solidFill>
                    <a:srgbClr val="0000FF"/>
                  </a:solidFill>
                </a:rPr>
                <a:t>Attract</a:t>
              </a:r>
              <a:endParaRPr lang="en-GB" sz="1200" b="1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85" name="Group 84"/>
          <p:cNvGrpSpPr/>
          <p:nvPr/>
        </p:nvGrpSpPr>
        <p:grpSpPr>
          <a:xfrm rot="1523414">
            <a:off x="4070690" y="3355657"/>
            <a:ext cx="1149290" cy="258532"/>
            <a:chOff x="3307242" y="3953511"/>
            <a:chExt cx="1512418" cy="251357"/>
          </a:xfrm>
        </p:grpSpPr>
        <p:cxnSp>
          <p:nvCxnSpPr>
            <p:cNvPr id="86" name="Straight Connector 85"/>
            <p:cNvCxnSpPr>
              <a:stCxn id="54" idx="3"/>
              <a:endCxn id="25" idx="5"/>
            </p:cNvCxnSpPr>
            <p:nvPr/>
          </p:nvCxnSpPr>
          <p:spPr>
            <a:xfrm rot="20076586">
              <a:off x="3307242" y="4067181"/>
              <a:ext cx="1512418" cy="1016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TextBox 86"/>
            <p:cNvSpPr txBox="1"/>
            <p:nvPr/>
          </p:nvSpPr>
          <p:spPr>
            <a:xfrm rot="20076586">
              <a:off x="3563191" y="3953511"/>
              <a:ext cx="945635" cy="251357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sz="1200" b="1" dirty="0" smtClean="0">
                  <a:solidFill>
                    <a:srgbClr val="FF0000"/>
                  </a:solidFill>
                </a:rPr>
                <a:t>Repel</a:t>
              </a:r>
              <a:endParaRPr lang="en-GB" sz="12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76" name="Group 75"/>
          <p:cNvGrpSpPr/>
          <p:nvPr/>
        </p:nvGrpSpPr>
        <p:grpSpPr>
          <a:xfrm rot="7270212">
            <a:off x="5131185" y="3972160"/>
            <a:ext cx="603050" cy="679088"/>
            <a:chOff x="3675940" y="3690017"/>
            <a:chExt cx="793588" cy="660240"/>
          </a:xfrm>
        </p:grpSpPr>
        <p:cxnSp>
          <p:nvCxnSpPr>
            <p:cNvPr id="77" name="Straight Connector 76"/>
            <p:cNvCxnSpPr>
              <a:stCxn id="25" idx="3"/>
              <a:endCxn id="47" idx="2"/>
            </p:cNvCxnSpPr>
            <p:nvPr/>
          </p:nvCxnSpPr>
          <p:spPr>
            <a:xfrm rot="2432109" flipV="1">
              <a:off x="3879914" y="3690017"/>
              <a:ext cx="402792" cy="66024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 rot="20133843">
              <a:off x="3675940" y="3909155"/>
              <a:ext cx="793588" cy="25135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sz="1200" b="1" dirty="0" smtClean="0">
                  <a:solidFill>
                    <a:srgbClr val="FF0000"/>
                  </a:solidFill>
                </a:rPr>
                <a:t>Repel</a:t>
              </a:r>
              <a:endParaRPr lang="en-GB" sz="1200" b="1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"/>
                            </p:stCondLst>
                            <p:childTnLst>
                              <p:par>
                                <p:cTn id="20" presetID="0" presetClass="path" presetSubtype="0" decel="5000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-5.55556E-7 4.07407E-6 L 0.10504 -0.07847 " pathEditMode="relative" ptsTypes="AA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2" presetID="0" presetClass="path" presetSubtype="0" decel="5000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3.05556E-6 -3.33333E-6 L 0.02101 0.03912 " pathEditMode="relative" ptsTypes="AA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decel="5000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-3.88889E-6 3.7037E-7 L -0.01892 -0.03426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" y="-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2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2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2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2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2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2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"/>
                            </p:stCondLst>
                            <p:childTnLst>
                              <p:par>
                                <p:cTn id="75" presetID="0" presetClass="path" presetSubtype="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2.59259E-6 L 0.1125 -0.07639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" y="-38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0" presetClass="path" presetSubtype="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101 0.03912 L -0.07552 0.04653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" y="4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0" presetClass="path" presetSubtype="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0.00138 L -0.07048 0.10787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" y="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" grpId="0" animBg="1"/>
      <p:bldP spid="146" grpId="1" animBg="1"/>
      <p:bldP spid="147" grpId="0" animBg="1"/>
      <p:bldP spid="8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47800"/>
            <a:ext cx="8229600" cy="4724400"/>
          </a:xfrm>
        </p:spPr>
        <p:txBody>
          <a:bodyPr/>
          <a:lstStyle/>
          <a:p>
            <a:pPr marL="231775" indent="-231775" eaLnBrk="1" hangingPunct="1">
              <a:lnSpc>
                <a:spcPct val="80000"/>
              </a:lnSpc>
            </a:pPr>
            <a:r>
              <a:rPr lang="en-US" sz="2800" dirty="0" smtClean="0"/>
              <a:t>In most molecules, atoms of two different elements are bonded together.</a:t>
            </a:r>
          </a:p>
          <a:p>
            <a:pPr marL="231775" indent="-231775" eaLnBrk="1" hangingPunct="1">
              <a:lnSpc>
                <a:spcPct val="80000"/>
              </a:lnSpc>
              <a:buNone/>
            </a:pPr>
            <a:endParaRPr lang="en-US" sz="2800" dirty="0" smtClean="0"/>
          </a:p>
          <a:p>
            <a:pPr marL="231775" indent="-231775" eaLnBrk="1" hangingPunct="1">
              <a:lnSpc>
                <a:spcPct val="80000"/>
              </a:lnSpc>
            </a:pPr>
            <a:r>
              <a:rPr lang="en-US" sz="2800" dirty="0" smtClean="0"/>
              <a:t>Since different atoms have different </a:t>
            </a:r>
            <a:r>
              <a:rPr lang="en-US" sz="2800" dirty="0" err="1" smtClean="0"/>
              <a:t>electronegativities</a:t>
            </a:r>
            <a:r>
              <a:rPr lang="en-US" sz="2800" dirty="0" smtClean="0"/>
              <a:t> (strength of attraction for bonding electrons), the bonding electrons may be more attracted to one nucleus.  </a:t>
            </a:r>
          </a:p>
          <a:p>
            <a:pPr marL="231775" indent="-231775" eaLnBrk="1" hangingPunct="1">
              <a:lnSpc>
                <a:spcPct val="80000"/>
              </a:lnSpc>
            </a:pPr>
            <a:endParaRPr lang="en-US" sz="2800" dirty="0" smtClean="0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457200"/>
            <a:ext cx="8686800" cy="792163"/>
          </a:xfrm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6149" name="Rectangle 46"/>
          <p:cNvSpPr>
            <a:spLocks noChangeArrowheads="1"/>
          </p:cNvSpPr>
          <p:nvPr/>
        </p:nvSpPr>
        <p:spPr bwMode="auto">
          <a:xfrm>
            <a:off x="457200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buFontTx/>
              <a:buNone/>
            </a:pPr>
            <a:r>
              <a:rPr lang="en-US" altLang="ja-JP" sz="3200" b="1" dirty="0">
                <a:ea typeface="ＭＳ Ｐゴシック" pitchFamily="34" charset="-128"/>
              </a:rPr>
              <a:t>Unequal sharing of bonding electrons</a:t>
            </a:r>
            <a:endParaRPr lang="en-US" sz="3200" b="1" dirty="0">
              <a:ea typeface="ＭＳ Ｐゴシック" pitchFamily="34" charset="-128"/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4038600" y="4953000"/>
            <a:ext cx="228600" cy="571500"/>
            <a:chOff x="3771900" y="4648200"/>
            <a:chExt cx="76200" cy="190500"/>
          </a:xfrm>
          <a:solidFill>
            <a:srgbClr val="0000FF"/>
          </a:solidFill>
        </p:grpSpPr>
        <p:sp>
          <p:nvSpPr>
            <p:cNvPr id="49" name="Oval 48"/>
            <p:cNvSpPr/>
            <p:nvPr/>
          </p:nvSpPr>
          <p:spPr>
            <a:xfrm>
              <a:off x="3771900" y="4648200"/>
              <a:ext cx="76200" cy="76200"/>
            </a:xfrm>
            <a:prstGeom prst="ellipse">
              <a:avLst/>
            </a:prstGeom>
            <a:grpFill/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0" name="Oval 49"/>
            <p:cNvSpPr/>
            <p:nvPr/>
          </p:nvSpPr>
          <p:spPr>
            <a:xfrm>
              <a:off x="3771900" y="4762500"/>
              <a:ext cx="76200" cy="76200"/>
            </a:xfrm>
            <a:prstGeom prst="ellipse">
              <a:avLst/>
            </a:prstGeom>
            <a:grpFill/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485900" y="4457700"/>
            <a:ext cx="6324600" cy="1522732"/>
            <a:chOff x="1485900" y="4457700"/>
            <a:chExt cx="6324600" cy="1522732"/>
          </a:xfrm>
        </p:grpSpPr>
        <p:grpSp>
          <p:nvGrpSpPr>
            <p:cNvPr id="45" name="Group 32"/>
            <p:cNvGrpSpPr/>
            <p:nvPr/>
          </p:nvGrpSpPr>
          <p:grpSpPr>
            <a:xfrm>
              <a:off x="2286000" y="4953000"/>
              <a:ext cx="4751283" cy="571500"/>
              <a:chOff x="3619500" y="4953000"/>
              <a:chExt cx="647700" cy="76200"/>
            </a:xfrm>
          </p:grpSpPr>
          <p:sp>
            <p:nvSpPr>
              <p:cNvPr id="46" name="Oval 45"/>
              <p:cNvSpPr/>
              <p:nvPr/>
            </p:nvSpPr>
            <p:spPr>
              <a:xfrm>
                <a:off x="3619500" y="4953000"/>
                <a:ext cx="76200" cy="76200"/>
              </a:xfrm>
              <a:prstGeom prst="ellips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47" name="Oval 46"/>
              <p:cNvSpPr/>
              <p:nvPr/>
            </p:nvSpPr>
            <p:spPr>
              <a:xfrm>
                <a:off x="4191000" y="4953000"/>
                <a:ext cx="76200" cy="76200"/>
              </a:xfrm>
              <a:prstGeom prst="ellips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52" name="TextBox 51"/>
            <p:cNvSpPr txBox="1"/>
            <p:nvPr/>
          </p:nvSpPr>
          <p:spPr>
            <a:xfrm>
              <a:off x="2171700" y="5638800"/>
              <a:ext cx="4876800" cy="3416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dirty="0" err="1" smtClean="0">
                  <a:solidFill>
                    <a:srgbClr val="0000FF"/>
                  </a:solidFill>
                </a:rPr>
                <a:t>Electronegativity</a:t>
              </a:r>
              <a:r>
                <a:rPr lang="en-US" dirty="0" smtClean="0">
                  <a:solidFill>
                    <a:srgbClr val="0000FF"/>
                  </a:solidFill>
                </a:rPr>
                <a:t> of A </a:t>
              </a:r>
              <a:r>
                <a:rPr lang="en-US" b="1" dirty="0" smtClean="0">
                  <a:solidFill>
                    <a:srgbClr val="0000FF"/>
                  </a:solidFill>
                </a:rPr>
                <a:t>&gt;</a:t>
              </a:r>
              <a:r>
                <a:rPr lang="en-US" dirty="0" smtClean="0">
                  <a:solidFill>
                    <a:srgbClr val="0000FF"/>
                  </a:solidFill>
                </a:rPr>
                <a:t> </a:t>
              </a:r>
              <a:r>
                <a:rPr lang="en-US" dirty="0" err="1" smtClean="0">
                  <a:solidFill>
                    <a:srgbClr val="0000FF"/>
                  </a:solidFill>
                </a:rPr>
                <a:t>Electronegativity</a:t>
              </a:r>
              <a:r>
                <a:rPr lang="en-US" dirty="0" smtClean="0">
                  <a:solidFill>
                    <a:srgbClr val="0000FF"/>
                  </a:solidFill>
                </a:rPr>
                <a:t> of B</a:t>
              </a:r>
              <a:endParaRPr lang="en-GB" dirty="0">
                <a:solidFill>
                  <a:srgbClr val="0000FF"/>
                </a:solidFill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1485900" y="4458968"/>
              <a:ext cx="2121158" cy="3416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dirty="0" smtClean="0"/>
                <a:t>Nucleus of atom A</a:t>
              </a:r>
              <a:endParaRPr lang="en-GB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740703" y="4457700"/>
              <a:ext cx="2069797" cy="3416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dirty="0" smtClean="0"/>
                <a:t>Nucleus of atom B</a:t>
              </a:r>
              <a:endParaRPr lang="en-GB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3683675" y="4458968"/>
              <a:ext cx="2031325" cy="3416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dirty="0" smtClean="0"/>
                <a:t>Bonding electrons</a:t>
              </a:r>
              <a:endParaRPr lang="en-GB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Oval 51"/>
          <p:cNvSpPr/>
          <p:nvPr/>
        </p:nvSpPr>
        <p:spPr>
          <a:xfrm rot="5400000">
            <a:off x="-1485899" y="689919"/>
            <a:ext cx="7090718" cy="7090719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7" name="Rectangle 46"/>
          <p:cNvSpPr>
            <a:spLocks noChangeArrowheads="1"/>
          </p:cNvSpPr>
          <p:nvPr/>
        </p:nvSpPr>
        <p:spPr bwMode="auto">
          <a:xfrm>
            <a:off x="228600" y="2667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buFontTx/>
              <a:buNone/>
            </a:pPr>
            <a:r>
              <a:rPr lang="en-US" sz="3200" b="1" dirty="0" smtClean="0">
                <a:ea typeface="ＭＳ Ｐゴシック" pitchFamily="34" charset="-128"/>
              </a:rPr>
              <a:t>Effect of </a:t>
            </a:r>
            <a:r>
              <a:rPr lang="en-US" sz="3200" b="1" dirty="0" err="1" smtClean="0">
                <a:ea typeface="ＭＳ Ｐゴシック" pitchFamily="34" charset="-128"/>
              </a:rPr>
              <a:t>electronegativity</a:t>
            </a:r>
            <a:r>
              <a:rPr lang="en-US" sz="3200" b="1" dirty="0" smtClean="0">
                <a:ea typeface="ＭＳ Ｐゴシック" pitchFamily="34" charset="-128"/>
              </a:rPr>
              <a:t> on electron cloud distribution.</a:t>
            </a:r>
            <a:endParaRPr lang="en-US" sz="3200" b="1" dirty="0">
              <a:ea typeface="ＭＳ Ｐゴシック" pitchFamily="34" charset="-128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1638300" y="2590800"/>
            <a:ext cx="5448300" cy="3410331"/>
            <a:chOff x="1714500" y="2667000"/>
            <a:chExt cx="5372100" cy="3334131"/>
          </a:xfrm>
        </p:grpSpPr>
        <p:sp>
          <p:nvSpPr>
            <p:cNvPr id="34" name="TextBox 33"/>
            <p:cNvSpPr txBox="1"/>
            <p:nvPr/>
          </p:nvSpPr>
          <p:spPr>
            <a:xfrm>
              <a:off x="1714500" y="5410200"/>
              <a:ext cx="5372100" cy="5909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dirty="0" smtClean="0">
                  <a:solidFill>
                    <a:srgbClr val="0000FF"/>
                  </a:solidFill>
                </a:rPr>
                <a:t>Electron cloud distribution </a:t>
              </a:r>
              <a:br>
                <a:rPr lang="en-US" dirty="0" smtClean="0">
                  <a:solidFill>
                    <a:srgbClr val="0000FF"/>
                  </a:solidFill>
                </a:rPr>
              </a:br>
              <a:r>
                <a:rPr lang="en-US" dirty="0" smtClean="0">
                  <a:solidFill>
                    <a:srgbClr val="0000FF"/>
                  </a:solidFill>
                </a:rPr>
                <a:t>when </a:t>
              </a:r>
              <a:r>
                <a:rPr lang="en-US" dirty="0" err="1" smtClean="0">
                  <a:solidFill>
                    <a:srgbClr val="0000FF"/>
                  </a:solidFill>
                </a:rPr>
                <a:t>Electronegativity</a:t>
              </a:r>
              <a:r>
                <a:rPr lang="en-US" dirty="0" smtClean="0">
                  <a:solidFill>
                    <a:srgbClr val="0000FF"/>
                  </a:solidFill>
                </a:rPr>
                <a:t> of A </a:t>
              </a:r>
              <a:r>
                <a:rPr lang="en-US" b="1" dirty="0" smtClean="0">
                  <a:solidFill>
                    <a:srgbClr val="0000FF"/>
                  </a:solidFill>
                </a:rPr>
                <a:t>&gt;</a:t>
              </a:r>
              <a:r>
                <a:rPr lang="en-US" dirty="0" smtClean="0">
                  <a:solidFill>
                    <a:srgbClr val="0000FF"/>
                  </a:solidFill>
                </a:rPr>
                <a:t> </a:t>
              </a:r>
              <a:r>
                <a:rPr lang="en-US" dirty="0" err="1" smtClean="0">
                  <a:solidFill>
                    <a:srgbClr val="0000FF"/>
                  </a:solidFill>
                </a:rPr>
                <a:t>Electronegativity</a:t>
              </a:r>
              <a:r>
                <a:rPr lang="en-US" dirty="0" smtClean="0">
                  <a:solidFill>
                    <a:srgbClr val="0000FF"/>
                  </a:solidFill>
                </a:rPr>
                <a:t> of B</a:t>
              </a:r>
              <a:endParaRPr lang="en-GB" dirty="0">
                <a:solidFill>
                  <a:srgbClr val="0000FF"/>
                </a:solidFill>
              </a:endParaRPr>
            </a:p>
          </p:txBody>
        </p:sp>
        <p:grpSp>
          <p:nvGrpSpPr>
            <p:cNvPr id="70" name="Group 69"/>
            <p:cNvGrpSpPr/>
            <p:nvPr/>
          </p:nvGrpSpPr>
          <p:grpSpPr>
            <a:xfrm>
              <a:off x="2095500" y="2667000"/>
              <a:ext cx="4038600" cy="2514600"/>
              <a:chOff x="2705100" y="2781300"/>
              <a:chExt cx="2565232" cy="1668780"/>
            </a:xfrm>
          </p:grpSpPr>
          <p:grpSp>
            <p:nvGrpSpPr>
              <p:cNvPr id="44" name="Group 43"/>
              <p:cNvGrpSpPr/>
              <p:nvPr/>
            </p:nvGrpSpPr>
            <p:grpSpPr>
              <a:xfrm>
                <a:off x="2705100" y="2781300"/>
                <a:ext cx="2565232" cy="1668780"/>
                <a:chOff x="2400300" y="2895600"/>
                <a:chExt cx="1417320" cy="922020"/>
              </a:xfrm>
            </p:grpSpPr>
            <p:grpSp>
              <p:nvGrpSpPr>
                <p:cNvPr id="42" name="Group 41"/>
                <p:cNvGrpSpPr/>
                <p:nvPr/>
              </p:nvGrpSpPr>
              <p:grpSpPr>
                <a:xfrm>
                  <a:off x="2400300" y="2895600"/>
                  <a:ext cx="922020" cy="922020"/>
                  <a:chOff x="2400300" y="2895600"/>
                  <a:chExt cx="922020" cy="922020"/>
                </a:xfrm>
              </p:grpSpPr>
              <p:sp>
                <p:nvSpPr>
                  <p:cNvPr id="38" name="Oval 37"/>
                  <p:cNvSpPr>
                    <a:spLocks noChangeAspect="1"/>
                  </p:cNvSpPr>
                  <p:nvPr/>
                </p:nvSpPr>
                <p:spPr>
                  <a:xfrm rot="5400000">
                    <a:off x="2400300" y="2895600"/>
                    <a:ext cx="922020" cy="922020"/>
                  </a:xfrm>
                  <a:prstGeom prst="ellipse">
                    <a:avLst/>
                  </a:prstGeom>
                  <a:gradFill>
                    <a:gsLst>
                      <a:gs pos="0">
                        <a:srgbClr val="92D050"/>
                      </a:gs>
                      <a:gs pos="100000">
                        <a:schemeClr val="accent1">
                          <a:shade val="100000"/>
                          <a:satMod val="115000"/>
                        </a:schemeClr>
                      </a:gs>
                    </a:gsLst>
                    <a:lin ang="5400000" scaled="0"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0" name="Oval 39"/>
                  <p:cNvSpPr/>
                  <p:nvPr/>
                </p:nvSpPr>
                <p:spPr>
                  <a:xfrm>
                    <a:off x="2819400" y="3314700"/>
                    <a:ext cx="76200" cy="76200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dirty="0"/>
                  </a:p>
                </p:txBody>
              </p:sp>
            </p:grpSp>
            <p:grpSp>
              <p:nvGrpSpPr>
                <p:cNvPr id="43" name="Group 42"/>
                <p:cNvGrpSpPr/>
                <p:nvPr/>
              </p:nvGrpSpPr>
              <p:grpSpPr>
                <a:xfrm>
                  <a:off x="3063240" y="2979421"/>
                  <a:ext cx="754380" cy="754380"/>
                  <a:chOff x="3063240" y="2979421"/>
                  <a:chExt cx="754380" cy="754380"/>
                </a:xfrm>
              </p:grpSpPr>
              <p:sp>
                <p:nvSpPr>
                  <p:cNvPr id="39" name="Oval 38"/>
                  <p:cNvSpPr>
                    <a:spLocks noChangeAspect="1"/>
                  </p:cNvSpPr>
                  <p:nvPr/>
                </p:nvSpPr>
                <p:spPr>
                  <a:xfrm rot="16200000" flipH="1">
                    <a:off x="3063240" y="2979421"/>
                    <a:ext cx="754380" cy="754380"/>
                  </a:xfrm>
                  <a:prstGeom prst="ellipse">
                    <a:avLst/>
                  </a:prstGeom>
                  <a:gradFill>
                    <a:gsLst>
                      <a:gs pos="0">
                        <a:srgbClr val="92D050"/>
                      </a:gs>
                      <a:gs pos="100000">
                        <a:srgbClr val="FF7C80"/>
                      </a:gs>
                    </a:gsLst>
                    <a:lin ang="5400000" scaled="0"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1" name="Oval 40"/>
                  <p:cNvSpPr/>
                  <p:nvPr/>
                </p:nvSpPr>
                <p:spPr>
                  <a:xfrm>
                    <a:off x="3390900" y="3314700"/>
                    <a:ext cx="76200" cy="76200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dirty="0"/>
                  </a:p>
                </p:txBody>
              </p:sp>
            </p:grpSp>
          </p:grpSp>
          <p:grpSp>
            <p:nvGrpSpPr>
              <p:cNvPr id="45" name="Group 44"/>
              <p:cNvGrpSpPr/>
              <p:nvPr/>
            </p:nvGrpSpPr>
            <p:grpSpPr>
              <a:xfrm flipH="1">
                <a:off x="3848100" y="3505200"/>
                <a:ext cx="76200" cy="190500"/>
                <a:chOff x="3771900" y="4648200"/>
                <a:chExt cx="76200" cy="190500"/>
              </a:xfrm>
              <a:solidFill>
                <a:srgbClr val="0000FF"/>
              </a:solidFill>
            </p:grpSpPr>
            <p:sp>
              <p:nvSpPr>
                <p:cNvPr id="46" name="Oval 45"/>
                <p:cNvSpPr/>
                <p:nvPr/>
              </p:nvSpPr>
              <p:spPr>
                <a:xfrm>
                  <a:off x="3771900" y="4648200"/>
                  <a:ext cx="76200" cy="76200"/>
                </a:xfrm>
                <a:prstGeom prst="ellipse">
                  <a:avLst/>
                </a:prstGeom>
                <a:grpFill/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47" name="Oval 46"/>
                <p:cNvSpPr/>
                <p:nvPr/>
              </p:nvSpPr>
              <p:spPr>
                <a:xfrm>
                  <a:off x="3771900" y="4762500"/>
                  <a:ext cx="76200" cy="76200"/>
                </a:xfrm>
                <a:prstGeom prst="ellipse">
                  <a:avLst/>
                </a:prstGeom>
                <a:grpFill/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sp>
          <p:nvSpPr>
            <p:cNvPr id="104" name="TextBox 103"/>
            <p:cNvSpPr txBox="1"/>
            <p:nvPr/>
          </p:nvSpPr>
          <p:spPr>
            <a:xfrm>
              <a:off x="2868717" y="3277868"/>
              <a:ext cx="992644" cy="3416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dirty="0" smtClean="0"/>
                <a:t>Atom  A</a:t>
              </a:r>
              <a:endParaRPr lang="en-GB" dirty="0"/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4621317" y="3277868"/>
              <a:ext cx="941283" cy="3416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dirty="0" smtClean="0"/>
                <a:t>Atom B</a:t>
              </a:r>
              <a:endParaRPr lang="en-GB" dirty="0"/>
            </a:p>
          </p:txBody>
        </p:sp>
      </p:grpSp>
      <p:sp>
        <p:nvSpPr>
          <p:cNvPr id="108" name="Content Placeholder 2"/>
          <p:cNvSpPr txBox="1">
            <a:spLocks/>
          </p:cNvSpPr>
          <p:nvPr/>
        </p:nvSpPr>
        <p:spPr bwMode="auto">
          <a:xfrm>
            <a:off x="304800" y="1409700"/>
            <a:ext cx="8610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electrons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the electron cloud would also be more likely to gather around the atom with higher </a:t>
            </a:r>
            <a:r>
              <a:rPr kumimoji="0" lang="en-US" sz="24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electronegativity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SG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Electronegativity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and the type of bonds within molecules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304800" y="1447800"/>
            <a:ext cx="822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400" kern="0" dirty="0">
                <a:latin typeface="Arial" pitchFamily="34" charset="0"/>
                <a:cs typeface="Arial" pitchFamily="34" charset="0"/>
              </a:rPr>
              <a:t>Unlike the movement of electrons, the </a:t>
            </a:r>
            <a:r>
              <a:rPr lang="en-US" sz="2400" kern="0" dirty="0" err="1">
                <a:latin typeface="Arial" pitchFamily="34" charset="0"/>
                <a:cs typeface="Arial" pitchFamily="34" charset="0"/>
              </a:rPr>
              <a:t>electronegativity</a:t>
            </a:r>
            <a:r>
              <a:rPr lang="en-US" sz="2400" kern="0" dirty="0">
                <a:latin typeface="Arial" pitchFamily="34" charset="0"/>
                <a:cs typeface="Arial" pitchFamily="34" charset="0"/>
              </a:rPr>
              <a:t> value of an atom is fixed and permanent. </a:t>
            </a:r>
            <a:endParaRPr lang="en-US" sz="2400" kern="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 eaLnBrk="0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kern="0" dirty="0">
                <a:latin typeface="Arial" pitchFamily="34" charset="0"/>
                <a:cs typeface="Arial" pitchFamily="34" charset="0"/>
              </a:rPr>
              <a:t>The type of bonds formed between atoms and </a:t>
            </a:r>
            <a:r>
              <a:rPr lang="en-US" sz="2400" kern="0" dirty="0" smtClean="0">
                <a:latin typeface="Arial" pitchFamily="34" charset="0"/>
                <a:cs typeface="Arial" pitchFamily="34" charset="0"/>
              </a:rPr>
              <a:t>resulting charges </a:t>
            </a:r>
            <a:r>
              <a:rPr lang="en-US" sz="2400" kern="0" dirty="0">
                <a:latin typeface="Arial" pitchFamily="34" charset="0"/>
                <a:cs typeface="Arial" pitchFamily="34" charset="0"/>
              </a:rPr>
              <a:t>across the molecule depend on the atoms’ </a:t>
            </a:r>
            <a:r>
              <a:rPr lang="en-US" sz="2400" kern="0" dirty="0" err="1">
                <a:latin typeface="Arial" pitchFamily="34" charset="0"/>
                <a:cs typeface="Arial" pitchFamily="34" charset="0"/>
              </a:rPr>
              <a:t>electronegativity</a:t>
            </a:r>
            <a:r>
              <a:rPr lang="en-US" sz="2400" kern="0" dirty="0">
                <a:latin typeface="Arial" pitchFamily="34" charset="0"/>
                <a:cs typeface="Arial" pitchFamily="34" charset="0"/>
              </a:rPr>
              <a:t> values, as shown below.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endParaRPr lang="en-US" sz="2400" kern="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table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1" y="3238500"/>
            <a:ext cx="9164973" cy="3314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650" y="152400"/>
            <a:ext cx="8566150" cy="10668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Types of intermolecular interactions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304800" y="14478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eaLnBrk="0" hangingPunct="0">
              <a:defRPr/>
            </a:pPr>
            <a:r>
              <a:rPr lang="en-US" sz="2400" kern="0" dirty="0" smtClean="0"/>
              <a:t>The charges across the molecule would then affect the </a:t>
            </a:r>
            <a:r>
              <a:rPr lang="en-US" sz="2400" kern="0" dirty="0" smtClean="0">
                <a:latin typeface="Arial" pitchFamily="34" charset="0"/>
                <a:cs typeface="Arial" pitchFamily="34" charset="0"/>
              </a:rPr>
              <a:t>strength </a:t>
            </a:r>
            <a:r>
              <a:rPr lang="en-US" sz="2400" kern="0" dirty="0">
                <a:latin typeface="Arial" pitchFamily="34" charset="0"/>
                <a:cs typeface="Arial" pitchFamily="34" charset="0"/>
              </a:rPr>
              <a:t>of </a:t>
            </a:r>
            <a:r>
              <a:rPr lang="en-US" sz="2400" kern="0" dirty="0" smtClean="0">
                <a:latin typeface="Arial" pitchFamily="34" charset="0"/>
                <a:cs typeface="Arial" pitchFamily="34" charset="0"/>
              </a:rPr>
              <a:t>inter-molecular </a:t>
            </a:r>
            <a:r>
              <a:rPr lang="en-US" sz="2400" kern="0" dirty="0">
                <a:latin typeface="Arial" pitchFamily="34" charset="0"/>
                <a:cs typeface="Arial" pitchFamily="34" charset="0"/>
              </a:rPr>
              <a:t>interactions. </a:t>
            </a:r>
            <a:endParaRPr lang="en-SG" sz="2400" kern="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table2.PNG"/>
          <p:cNvPicPr>
            <a:picLocks noChangeAspect="1"/>
          </p:cNvPicPr>
          <p:nvPr/>
        </p:nvPicPr>
        <p:blipFill>
          <a:blip r:embed="rId3" cstate="print"/>
          <a:srcRect t="28631"/>
          <a:stretch>
            <a:fillRect/>
          </a:stretch>
        </p:blipFill>
        <p:spPr>
          <a:xfrm>
            <a:off x="0" y="2133600"/>
            <a:ext cx="9144000" cy="4457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RP">
  <a:themeElements>
    <a:clrScheme name="2_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RP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15481</TotalTime>
  <Words>1076</Words>
  <Application>Microsoft Office PowerPoint</Application>
  <PresentationFormat>On-screen Show (4:3)</PresentationFormat>
  <Paragraphs>157</Paragraphs>
  <Slides>17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2_RP</vt:lpstr>
      <vt:lpstr>A101 Science  Problem 05: Marvellous Molecule   6th Presentation</vt:lpstr>
      <vt:lpstr>Slide 2</vt:lpstr>
      <vt:lpstr>Slide 3</vt:lpstr>
      <vt:lpstr> </vt:lpstr>
      <vt:lpstr>Interactions due to temporary partial charges</vt:lpstr>
      <vt:lpstr> </vt:lpstr>
      <vt:lpstr>Slide 7</vt:lpstr>
      <vt:lpstr>Electronegativity and the type of bonds within molecules</vt:lpstr>
      <vt:lpstr>Types of intermolecular interactions</vt:lpstr>
      <vt:lpstr>Hydrogen Bonding</vt:lpstr>
      <vt:lpstr>Unequal sharing of bonding electrons within a water molecule</vt:lpstr>
      <vt:lpstr>Interactions between charged molecules and charged objects</vt:lpstr>
      <vt:lpstr> </vt:lpstr>
      <vt:lpstr>Structure of Ice</vt:lpstr>
      <vt:lpstr> </vt:lpstr>
      <vt:lpstr>Slide 16</vt:lpstr>
      <vt:lpstr>Slide 17</vt:lpstr>
    </vt:vector>
  </TitlesOfParts>
  <Company>Republic Polytechnic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AY1011 A101 6P P05 Marvellous Molecule</dc:title>
  <dc:creator>Republic Polytechnic</dc:creator>
  <cp:lastModifiedBy>Lee_Han_Min</cp:lastModifiedBy>
  <cp:revision>838</cp:revision>
  <dcterms:created xsi:type="dcterms:W3CDTF">2003-06-11T02:52:40Z</dcterms:created>
  <dcterms:modified xsi:type="dcterms:W3CDTF">2010-05-12T08:54:48Z</dcterms:modified>
</cp:coreProperties>
</file>